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76" r:id="rId7"/>
    <p:sldId id="277" r:id="rId8"/>
    <p:sldId id="293" r:id="rId9"/>
    <p:sldId id="297" r:id="rId10"/>
    <p:sldId id="278" r:id="rId11"/>
    <p:sldId id="279" r:id="rId12"/>
    <p:sldId id="280" r:id="rId13"/>
    <p:sldId id="282" r:id="rId14"/>
    <p:sldId id="296" r:id="rId15"/>
    <p:sldId id="295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Johnson" initials="EJ" lastIdx="1" clrIdx="0">
    <p:extLst>
      <p:ext uri="{19B8F6BF-5375-455C-9EA6-DF929625EA0E}">
        <p15:presenceInfo xmlns:p15="http://schemas.microsoft.com/office/powerpoint/2012/main" userId="S::ellenj@mathworks.com::46271724-3b48-455c-8f73-1091f02a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5F0"/>
    <a:srgbClr val="99B0F1"/>
    <a:srgbClr val="A76EE6"/>
    <a:srgbClr val="FF0000"/>
    <a:srgbClr val="FF6400"/>
    <a:srgbClr val="228B22"/>
    <a:srgbClr val="A020F6"/>
    <a:srgbClr val="0000FF"/>
    <a:srgbClr val="636569"/>
    <a:srgbClr val="71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>
      <p:cViewPr varScale="1">
        <p:scale>
          <a:sx n="79" d="100"/>
          <a:sy n="79" d="100"/>
        </p:scale>
        <p:origin x="54" y="54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5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Johnson" userId="46271724-3b48-455c-8f73-1091f02a36fd" providerId="ADAL" clId="{8CB7F670-8232-4385-8ACD-159A30403F4B}"/>
    <pc:docChg chg="custSel modSld">
      <pc:chgData name="Ellen Johnson" userId="46271724-3b48-455c-8f73-1091f02a36fd" providerId="ADAL" clId="{8CB7F670-8232-4385-8ACD-159A30403F4B}" dt="2021-07-08T13:59:32.478" v="789" actId="20577"/>
      <pc:docMkLst>
        <pc:docMk/>
      </pc:docMkLst>
      <pc:sldChg chg="modSp mod modAnim">
        <pc:chgData name="Ellen Johnson" userId="46271724-3b48-455c-8f73-1091f02a36fd" providerId="ADAL" clId="{8CB7F670-8232-4385-8ACD-159A30403F4B}" dt="2021-07-08T13:59:32.478" v="789" actId="20577"/>
        <pc:sldMkLst>
          <pc:docMk/>
          <pc:sldMk cId="2784395857" sldId="275"/>
        </pc:sldMkLst>
        <pc:spChg chg="mod">
          <ac:chgData name="Ellen Johnson" userId="46271724-3b48-455c-8f73-1091f02a36fd" providerId="ADAL" clId="{8CB7F670-8232-4385-8ACD-159A30403F4B}" dt="2021-07-08T13:59:32.478" v="789" actId="20577"/>
          <ac:spMkLst>
            <pc:docMk/>
            <pc:sldMk cId="2784395857" sldId="275"/>
            <ac:spMk id="4" creationId="{00000000-0000-0000-0000-000000000000}"/>
          </ac:spMkLst>
        </pc:spChg>
      </pc:sldChg>
      <pc:sldChg chg="modSp">
        <pc:chgData name="Ellen Johnson" userId="46271724-3b48-455c-8f73-1091f02a36fd" providerId="ADAL" clId="{8CB7F670-8232-4385-8ACD-159A30403F4B}" dt="2021-07-08T13:45:04.706" v="588" actId="20577"/>
        <pc:sldMkLst>
          <pc:docMk/>
          <pc:sldMk cId="277745677" sldId="276"/>
        </pc:sldMkLst>
        <pc:spChg chg="mod">
          <ac:chgData name="Ellen Johnson" userId="46271724-3b48-455c-8f73-1091f02a36fd" providerId="ADAL" clId="{8CB7F670-8232-4385-8ACD-159A30403F4B}" dt="2021-07-08T13:45:04.706" v="588" actId="20577"/>
          <ac:spMkLst>
            <pc:docMk/>
            <pc:sldMk cId="277745677" sldId="276"/>
            <ac:spMk id="4" creationId="{00000000-0000-0000-0000-000000000000}"/>
          </ac:spMkLst>
        </pc:spChg>
      </pc:sldChg>
      <pc:sldChg chg="addSp delSp modSp mod modAnim">
        <pc:chgData name="Ellen Johnson" userId="46271724-3b48-455c-8f73-1091f02a36fd" providerId="ADAL" clId="{8CB7F670-8232-4385-8ACD-159A30403F4B}" dt="2021-07-08T13:47:40.908" v="594" actId="20577"/>
        <pc:sldMkLst>
          <pc:docMk/>
          <pc:sldMk cId="543869569" sldId="277"/>
        </pc:sldMkLst>
        <pc:spChg chg="add mod">
          <ac:chgData name="Ellen Johnson" userId="46271724-3b48-455c-8f73-1091f02a36fd" providerId="ADAL" clId="{8CB7F670-8232-4385-8ACD-159A30403F4B}" dt="2021-07-08T13:15:23.366" v="0" actId="767"/>
          <ac:spMkLst>
            <pc:docMk/>
            <pc:sldMk cId="543869569" sldId="277"/>
            <ac:spMk id="2" creationId="{862FACBF-6F70-43C0-9E3D-354C8C2166E4}"/>
          </ac:spMkLst>
        </pc:spChg>
        <pc:spChg chg="mod">
          <ac:chgData name="Ellen Johnson" userId="46271724-3b48-455c-8f73-1091f02a36fd" providerId="ADAL" clId="{8CB7F670-8232-4385-8ACD-159A30403F4B}" dt="2021-07-08T13:47:40.908" v="594" actId="20577"/>
          <ac:spMkLst>
            <pc:docMk/>
            <pc:sldMk cId="543869569" sldId="277"/>
            <ac:spMk id="4" creationId="{00000000-0000-0000-0000-000000000000}"/>
          </ac:spMkLst>
        </pc:spChg>
        <pc:spChg chg="add del mod">
          <ac:chgData name="Ellen Johnson" userId="46271724-3b48-455c-8f73-1091f02a36fd" providerId="ADAL" clId="{8CB7F670-8232-4385-8ACD-159A30403F4B}" dt="2021-07-08T13:23:40.509" v="339" actId="478"/>
          <ac:spMkLst>
            <pc:docMk/>
            <pc:sldMk cId="543869569" sldId="277"/>
            <ac:spMk id="5" creationId="{CE539651-F0E2-49C1-8E9D-3E9208E5EBEB}"/>
          </ac:spMkLst>
        </pc:spChg>
        <pc:graphicFrameChg chg="mod">
          <ac:chgData name="Ellen Johnson" userId="46271724-3b48-455c-8f73-1091f02a36fd" providerId="ADAL" clId="{8CB7F670-8232-4385-8ACD-159A30403F4B}" dt="2021-07-08T13:23:11.444" v="336" actId="1076"/>
          <ac:graphicFrameMkLst>
            <pc:docMk/>
            <pc:sldMk cId="543869569" sldId="277"/>
            <ac:graphicFrameMk id="7" creationId="{6A9D5391-5551-426F-816A-423D11F25DF2}"/>
          </ac:graphicFrameMkLst>
        </pc:graphicFrameChg>
      </pc:sldChg>
      <pc:sldChg chg="modSp mod">
        <pc:chgData name="Ellen Johnson" userId="46271724-3b48-455c-8f73-1091f02a36fd" providerId="ADAL" clId="{8CB7F670-8232-4385-8ACD-159A30403F4B}" dt="2021-07-08T13:56:14.634" v="784" actId="20577"/>
        <pc:sldMkLst>
          <pc:docMk/>
          <pc:sldMk cId="3759081480" sldId="280"/>
        </pc:sldMkLst>
        <pc:spChg chg="mod">
          <ac:chgData name="Ellen Johnson" userId="46271724-3b48-455c-8f73-1091f02a36fd" providerId="ADAL" clId="{8CB7F670-8232-4385-8ACD-159A30403F4B}" dt="2021-07-08T13:56:14.634" v="784" actId="20577"/>
          <ac:spMkLst>
            <pc:docMk/>
            <pc:sldMk cId="3759081480" sldId="280"/>
            <ac:spMk id="4" creationId="{00000000-0000-0000-0000-000000000000}"/>
          </ac:spMkLst>
        </pc:spChg>
      </pc:sldChg>
      <pc:sldChg chg="modSp mod">
        <pc:chgData name="Ellen Johnson" userId="46271724-3b48-455c-8f73-1091f02a36fd" providerId="ADAL" clId="{8CB7F670-8232-4385-8ACD-159A30403F4B}" dt="2021-07-08T13:39:46.437" v="479" actId="20577"/>
        <pc:sldMkLst>
          <pc:docMk/>
          <pc:sldMk cId="3381448312" sldId="282"/>
        </pc:sldMkLst>
        <pc:spChg chg="mod">
          <ac:chgData name="Ellen Johnson" userId="46271724-3b48-455c-8f73-1091f02a36fd" providerId="ADAL" clId="{8CB7F670-8232-4385-8ACD-159A30403F4B}" dt="2021-07-08T13:39:46.437" v="479" actId="20577"/>
          <ac:spMkLst>
            <pc:docMk/>
            <pc:sldMk cId="3381448312" sldId="28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2021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 dirty="0"/>
              <a:t>Click to add b</a:t>
            </a:r>
            <a:r>
              <a:rPr lang="en-US" sz="1805" dirty="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 dirty="0"/>
              <a:t>Click to add headline</a:t>
            </a:r>
            <a:r>
              <a:rPr lang="en-US" sz="2005" b="1" dirty="0">
                <a:solidFill>
                  <a:prstClr val="black"/>
                </a:solidFill>
              </a:rPr>
              <a:t> providing value of feature</a:t>
            </a:r>
            <a:endParaRPr lang="en-US" dirty="0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sz="1604" dirty="0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 dirty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 dirty="0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MATLAB </a:t>
            </a:r>
            <a:r>
              <a:rPr lang="en-US" b="0" i="0" dirty="0">
                <a:effectLst/>
                <a:latin typeface="+mn-lt"/>
              </a:rPr>
              <a:t>Modernization on HDF5 1.10 and support for SWMR and VDS</a:t>
            </a:r>
            <a:br>
              <a:rPr lang="en-US" b="0" i="0" dirty="0"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Ellen Johnson</a:t>
            </a:r>
          </a:p>
          <a:p>
            <a:r>
              <a:rPr lang="en-US" dirty="0"/>
              <a:t>Senior Software Engineer, MathWorks</a:t>
            </a:r>
          </a:p>
          <a:p>
            <a:r>
              <a:rPr lang="en-US" dirty="0"/>
              <a:t>European HDF5 Users Group Summer 2021</a:t>
            </a:r>
          </a:p>
          <a:p>
            <a:r>
              <a:rPr lang="en-US" dirty="0"/>
              <a:t>July 8,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Q&amp;A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2" y="1219200"/>
            <a:ext cx="10769600" cy="4876800"/>
          </a:xfrm>
        </p:spPr>
        <p:txBody>
          <a:bodyPr/>
          <a:lstStyle/>
          <a:p>
            <a:r>
              <a:rPr lang="en-US" dirty="0"/>
              <a:t>MATLAB now current with HDF5 1.10 branch</a:t>
            </a:r>
          </a:p>
          <a:p>
            <a:r>
              <a:rPr lang="en-US" dirty="0"/>
              <a:t>New SWMR and VDS capabilities</a:t>
            </a:r>
          </a:p>
          <a:p>
            <a:r>
              <a:rPr lang="en-US" dirty="0"/>
              <a:t>Linux filter </a:t>
            </a:r>
            <a:r>
              <a:rPr lang="en-US"/>
              <a:t>plugin compatibility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Please try out our new functions in R2021b prerelease </a:t>
            </a:r>
          </a:p>
          <a:p>
            <a:r>
              <a:rPr lang="en-US" dirty="0"/>
              <a:t>We love hearing feedback – it helps us improve our products!</a:t>
            </a:r>
          </a:p>
          <a:p>
            <a:r>
              <a:rPr lang="en-US" dirty="0"/>
              <a:t>Reach out to us with any questions or wish-lists!  </a:t>
            </a:r>
          </a:p>
          <a:p>
            <a:pPr lvl="1"/>
            <a:r>
              <a:rPr lang="en-US" dirty="0"/>
              <a:t>ellenj@mathworks.com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3600" dirty="0">
                <a:solidFill>
                  <a:schemeClr val="tx2"/>
                </a:solidFill>
              </a:rPr>
              <a:t>Thank You!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144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D9BC-4169-4E18-90AA-F474AD83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1D8B-33CC-4993-BD6A-5DC29B61B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31908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SWMR workflow:  Two MATLAB instances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1497" y="1129145"/>
            <a:ext cx="10769600" cy="518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400D9204-FD6A-4F4D-8005-C5C115BD9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41555"/>
            <a:ext cx="824345" cy="721885"/>
          </a:xfrm>
          <a:prstGeom prst="rect">
            <a:avLst/>
          </a:prstGeom>
        </p:spPr>
      </p:pic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550D1A5E-2FFA-4F9D-A72B-E980B6E41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97" y="1006137"/>
            <a:ext cx="824345" cy="72188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659028-3F52-40B0-AC4B-88B8C67F01C9}"/>
              </a:ext>
            </a:extLst>
          </p:cNvPr>
          <p:cNvSpPr/>
          <p:nvPr/>
        </p:nvSpPr>
        <p:spPr>
          <a:xfrm>
            <a:off x="609602" y="1831437"/>
            <a:ext cx="4876798" cy="4874159"/>
          </a:xfrm>
          <a:prstGeom prst="roundRect">
            <a:avLst/>
          </a:prstGeom>
          <a:solidFill>
            <a:schemeClr val="accent3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MATLAB 1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Create a file and write some data. Close identifiers.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Open file in SWMR_WRITE mode and modify the data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Flush the data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Close all identifiers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Close all identifiers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C9F9C1-9028-4617-BB66-836B6B44FB47}"/>
              </a:ext>
            </a:extLst>
          </p:cNvPr>
          <p:cNvSpPr/>
          <p:nvPr/>
        </p:nvSpPr>
        <p:spPr>
          <a:xfrm>
            <a:off x="6815297" y="1831435"/>
            <a:ext cx="4724400" cy="4874159"/>
          </a:xfrm>
          <a:prstGeom prst="round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Read data from file in MATLAB 1 to verify contents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Read the data before refreshing (shows old data)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Refresh the data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Read the data again (shows updated data)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Close all identifiers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24CF2B-BA10-4A53-A639-B7FF98A34B69}"/>
              </a:ext>
            </a:extLst>
          </p:cNvPr>
          <p:cNvCxnSpPr/>
          <p:nvPr/>
        </p:nvCxnSpPr>
        <p:spPr>
          <a:xfrm>
            <a:off x="5715000" y="3657600"/>
            <a:ext cx="762000" cy="0"/>
          </a:xfrm>
          <a:prstGeom prst="straightConnector1">
            <a:avLst/>
          </a:prstGeom>
          <a:ln w="603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8B7394-D3EA-4667-8401-281FB9AD6193}"/>
              </a:ext>
            </a:extLst>
          </p:cNvPr>
          <p:cNvCxnSpPr/>
          <p:nvPr/>
        </p:nvCxnSpPr>
        <p:spPr>
          <a:xfrm flipH="1">
            <a:off x="5715000" y="4724400"/>
            <a:ext cx="762000" cy="0"/>
          </a:xfrm>
          <a:prstGeom prst="straightConnector1">
            <a:avLst/>
          </a:prstGeom>
          <a:ln w="603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293937-DCEF-4954-B7F4-9137D49A8E4E}"/>
              </a:ext>
            </a:extLst>
          </p:cNvPr>
          <p:cNvSpPr txBox="1"/>
          <p:nvPr/>
        </p:nvSpPr>
        <p:spPr>
          <a:xfrm>
            <a:off x="8347956" y="1912275"/>
            <a:ext cx="1645226" cy="461665"/>
          </a:xfrm>
          <a:prstGeom prst="rect">
            <a:avLst/>
          </a:prstGeom>
          <a:noFill/>
          <a:ln w="4127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81600"/>
                      <a:gd name="connsiteY0" fmla="*/ 0 h 3477875"/>
                      <a:gd name="connsiteX1" fmla="*/ 5181600 w 5181600"/>
                      <a:gd name="connsiteY1" fmla="*/ 0 h 3477875"/>
                      <a:gd name="connsiteX2" fmla="*/ 5181600 w 5181600"/>
                      <a:gd name="connsiteY2" fmla="*/ 3477875 h 3477875"/>
                      <a:gd name="connsiteX3" fmla="*/ 0 w 5181600"/>
                      <a:gd name="connsiteY3" fmla="*/ 3477875 h 3477875"/>
                      <a:gd name="connsiteX4" fmla="*/ 0 w 5181600"/>
                      <a:gd name="connsiteY4" fmla="*/ 0 h 3477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1600" h="3477875" extrusionOk="0">
                        <a:moveTo>
                          <a:pt x="0" y="0"/>
                        </a:moveTo>
                        <a:cubicBezTo>
                          <a:pt x="2583077" y="118645"/>
                          <a:pt x="3666954" y="116012"/>
                          <a:pt x="5181600" y="0"/>
                        </a:cubicBezTo>
                        <a:cubicBezTo>
                          <a:pt x="5048718" y="384828"/>
                          <a:pt x="5266551" y="2955181"/>
                          <a:pt x="5181600" y="3477875"/>
                        </a:cubicBezTo>
                        <a:cubicBezTo>
                          <a:pt x="4197152" y="3612475"/>
                          <a:pt x="543696" y="3320679"/>
                          <a:pt x="0" y="3477875"/>
                        </a:cubicBezTo>
                        <a:cubicBezTo>
                          <a:pt x="-20187" y="3114919"/>
                          <a:pt x="-152480" y="1412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MATLAB 2</a:t>
            </a:r>
          </a:p>
        </p:txBody>
      </p:sp>
    </p:spTree>
    <p:extLst>
      <p:ext uri="{BB962C8B-B14F-4D97-AF65-F5344CB8AC3E}">
        <p14:creationId xmlns:p14="http://schemas.microsoft.com/office/powerpoint/2010/main" val="103520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VDS workflow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0435" y="1028700"/>
            <a:ext cx="11201398" cy="4800600"/>
          </a:xfrm>
        </p:spPr>
        <p:txBody>
          <a:bodyPr/>
          <a:lstStyle/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faplID = H5P.create(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'H5P_FILE_ACCESS’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H5P.set_libver_bounds(fapl,'H5F_LIBVER_LATEST','H5F_LIBVER_LATEST');</a:t>
            </a:r>
            <a:endParaRPr lang="en-US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datatypeID = H5T.copy(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'H5T_NATIVE_DOUBLE’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A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Create three new source files or use existing source files</a:t>
            </a:r>
          </a:p>
          <a:p>
            <a:pPr marL="0" indent="0" algn="l"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A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Create data space for total extent of the VDS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vdsDataspaceID = H5S.create_simple(2,[24 20],[]);</a:t>
            </a:r>
          </a:p>
          <a:p>
            <a:pPr marL="0" indent="0" algn="l"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A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Initialize </a:t>
            </a:r>
            <a:r>
              <a:rPr lang="en-US" sz="1200" dirty="0">
                <a:solidFill>
                  <a:srgbClr val="00A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 dataset </a:t>
            </a:r>
            <a:r>
              <a:rPr lang="en-US" sz="1200" b="0" i="0" u="none" strike="noStrike" baseline="0" dirty="0">
                <a:solidFill>
                  <a:srgbClr val="00A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creation property list with VDS layout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vdsDcplID = H5P.create(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'H5P_DATASET_CREATE'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H5P.set_layout(vdsDcplID,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'H5D_VIRTUAL'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A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Set the mappings from source datesets to VDS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srcDataspaceID_W = H5S.create_simple(2,[10 20],[]);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H5S.select_hyperslab(vdsDataspaceID, 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'H5S_SELECT_SET'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,[0 0],[],[],[10 20]);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H5P.set_virtual(vdsDcplID, vdsDataspaceID, srcFile_W, 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'/data/elevation'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srcDataspaceID_W);</a:t>
            </a:r>
          </a:p>
          <a:p>
            <a:pPr marL="0" indent="0" algn="l">
              <a:buNone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srcDataspaceID_NE = H5S.create_simple(2,[12 11],[]);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H5S.select_hyperslab(vdsDataspaceID, 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'H5S_SELECT_SET'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,[10 9],[],[],[12 11]);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H5P.set_virtual(vdsDcplID, vdsDataspaceID, srcFile_NE,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  <a:r>
              <a:rPr lang="en-US" sz="1200" b="0" i="0" u="none" strike="noStrike" baseline="0" dirty="0" err="1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z'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,srcDataspaceID_NE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buNone/>
            </a:pPr>
            <a:r>
              <a:rPr lang="pt-BR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srcDataspaceID_SE = H5S.create_simple(2,[13 9],[]);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H5S.select_hyperslab(vdsDataspaceID, 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'H5S_SELECT_SET'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,[11 0],[],[],[13 9]);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H5P.set_virtual(vdsDcplID, vdsDataspaceID, srcFile_SE, 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'/Elev'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srcDataspaceID_SE);</a:t>
            </a:r>
          </a:p>
          <a:p>
            <a:pPr marL="0" indent="0" algn="l"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A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Create virtual dataset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vdsFileID = H5F.create(‘vdsFile.h5’,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'H5F_ACC_TRUNC'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'H5P_DEFAULT'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,faplID);</a:t>
            </a:r>
          </a:p>
          <a:p>
            <a:pPr marL="0" indent="0" algn="l"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vdsDatasetID = H5D.create(vdsFileID,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'/elevation'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,datatypeID,vdsDataspaceID,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'H5P_DEFAULT'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,vdsDcplID,</a:t>
            </a:r>
            <a:r>
              <a:rPr lang="en-US" sz="1200" b="0" i="0" u="none" strike="noStrike" baseline="0" dirty="0">
                <a:solidFill>
                  <a:srgbClr val="AB00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'H5P_DEFAULT'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2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4673" y="1219200"/>
            <a:ext cx="13934707" cy="7636322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Functional details</a:t>
            </a:r>
          </a:p>
          <a:p>
            <a:r>
              <a:rPr lang="en-US"/>
              <a:t>Demo</a:t>
            </a:r>
            <a:endParaRPr lang="en-US" dirty="0"/>
          </a:p>
          <a:p>
            <a:r>
              <a:rPr lang="en-US" dirty="0"/>
              <a:t>Performance</a:t>
            </a:r>
          </a:p>
          <a:p>
            <a:r>
              <a:rPr lang="en-US" dirty="0"/>
              <a:t>Compatibility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Wrap-up and Q&amp;A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DAFF08-55A5-49E1-9D80-2118C7508AA0}"/>
              </a:ext>
            </a:extLst>
          </p:cNvPr>
          <p:cNvSpPr/>
          <p:nvPr/>
        </p:nvSpPr>
        <p:spPr>
          <a:xfrm>
            <a:off x="884875" y="5076002"/>
            <a:ext cx="10494327" cy="990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Topics covered are available now to MATLAB users in </a:t>
            </a:r>
            <a:r>
              <a:rPr lang="en-US" sz="2400" b="1" i="1" dirty="0">
                <a:solidFill>
                  <a:schemeClr val="tx1"/>
                </a:solidFill>
              </a:rPr>
              <a:t>R2021b prerelease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Full R2021b release planned for September</a:t>
            </a:r>
          </a:p>
        </p:txBody>
      </p:sp>
    </p:spTree>
    <p:extLst>
      <p:ext uri="{BB962C8B-B14F-4D97-AF65-F5344CB8AC3E}">
        <p14:creationId xmlns:p14="http://schemas.microsoft.com/office/powerpoint/2010/main" val="27843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04899"/>
            <a:ext cx="10769600" cy="5043591"/>
          </a:xfrm>
        </p:spPr>
        <p:txBody>
          <a:bodyPr/>
          <a:lstStyle/>
          <a:p>
            <a:r>
              <a:rPr lang="en-US" sz="2200" dirty="0"/>
              <a:t>MATLAB customer-facing HDF5 interface now uses </a:t>
            </a:r>
            <a:r>
              <a:rPr lang="en-US" sz="2200" u="sng" dirty="0"/>
              <a:t>HDF5 1.10.7 </a:t>
            </a:r>
          </a:p>
          <a:p>
            <a:r>
              <a:rPr lang="en-US" sz="2200" dirty="0"/>
              <a:t>New functions in low-level interface for:</a:t>
            </a:r>
          </a:p>
          <a:p>
            <a:pPr lvl="1"/>
            <a:r>
              <a:rPr lang="en-US" sz="1800" dirty="0"/>
              <a:t>Single-Writer/Multiple-Reader</a:t>
            </a:r>
          </a:p>
          <a:p>
            <a:pPr lvl="1"/>
            <a:r>
              <a:rPr lang="en-US" sz="1800" dirty="0"/>
              <a:t>Virtual Dataset</a:t>
            </a:r>
          </a:p>
          <a:p>
            <a:pPr lvl="1"/>
            <a:r>
              <a:rPr lang="en-US" sz="1800" dirty="0"/>
              <a:t>Fine Tuning the Metadata Cache</a:t>
            </a:r>
          </a:p>
          <a:p>
            <a:pPr lvl="1"/>
            <a:r>
              <a:rPr lang="en-US" sz="1800" dirty="0"/>
              <a:t>Partial Edge Chunk</a:t>
            </a:r>
          </a:p>
          <a:p>
            <a:r>
              <a:rPr lang="en-US" sz="2200" dirty="0"/>
              <a:t> Modified several existing functions for 1.10.7</a:t>
            </a:r>
          </a:p>
          <a:p>
            <a:endParaRPr lang="en-US" sz="2200" dirty="0"/>
          </a:p>
          <a:p>
            <a:r>
              <a:rPr lang="en-US" sz="2200" dirty="0"/>
              <a:t>Shipping binaries for both 1.10.7 and 1.8.12  (</a:t>
            </a:r>
            <a:r>
              <a:rPr lang="en-US" sz="2200" u="sng" dirty="0"/>
              <a:t>Interim solution</a:t>
            </a:r>
            <a:r>
              <a:rPr lang="en-US" sz="2200" dirty="0"/>
              <a:t>)</a:t>
            </a:r>
          </a:p>
          <a:p>
            <a:pPr lvl="1"/>
            <a:r>
              <a:rPr lang="en-US" sz="1800" dirty="0"/>
              <a:t>1.10.7 for MATLAB HDF5 interface</a:t>
            </a:r>
          </a:p>
          <a:p>
            <a:pPr lvl="1"/>
            <a:r>
              <a:rPr lang="en-US" sz="1800" dirty="0"/>
              <a:t>1.8.12 still needed internally for MAT-file v.7.3 to avoid regressions with 1.10</a:t>
            </a:r>
          </a:p>
          <a:p>
            <a:pPr lvl="1"/>
            <a:r>
              <a:rPr lang="en-US" sz="1800" dirty="0"/>
              <a:t>Consulting with THG and other MathWorks teams </a:t>
            </a:r>
            <a:r>
              <a:rPr lang="en-US" sz="1800"/>
              <a:t>on long-term solution</a:t>
            </a:r>
            <a:endParaRPr lang="en-US" sz="1800" dirty="0"/>
          </a:p>
          <a:p>
            <a:pPr lvl="1"/>
            <a:endParaRPr lang="en-US" sz="2200" dirty="0"/>
          </a:p>
          <a:p>
            <a:r>
              <a:rPr lang="en-US" sz="2200" dirty="0"/>
              <a:t>Goal:  Ship one version and stay current with HDF5 releases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21EC6A-BDF4-4CC7-B77F-CC79D075C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546" y="2552366"/>
            <a:ext cx="1631868" cy="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E55C5C2-F913-4A69-9813-66190702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80" y="3315949"/>
            <a:ext cx="1136150" cy="99493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F4730FF-5422-4C1B-A2E9-A5C6BC3B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83" y="1646024"/>
            <a:ext cx="2656535" cy="5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10769600" cy="5334000"/>
          </a:xfrm>
        </p:spPr>
        <p:txBody>
          <a:bodyPr/>
          <a:lstStyle/>
          <a:p>
            <a:r>
              <a:rPr lang="en-US" sz="2200" dirty="0"/>
              <a:t>MATLAB has two HDF5 interfaces</a:t>
            </a:r>
          </a:p>
          <a:p>
            <a:pPr lvl="1"/>
            <a:r>
              <a:rPr lang="en-US" sz="1800" dirty="0"/>
              <a:t>High-level (HL):  Ease-of-use, less control</a:t>
            </a:r>
          </a:p>
          <a:p>
            <a:pPr lvl="1"/>
            <a:r>
              <a:rPr lang="en-US" sz="1800" dirty="0"/>
              <a:t>Low-level (LL):  Wraps HDF5 C library, more control</a:t>
            </a:r>
          </a:p>
          <a:p>
            <a:endParaRPr lang="en-US" sz="1400" dirty="0"/>
          </a:p>
          <a:p>
            <a:r>
              <a:rPr lang="en-US" dirty="0"/>
              <a:t>New functions added to LL interface</a:t>
            </a:r>
          </a:p>
          <a:p>
            <a:pPr lvl="1"/>
            <a:r>
              <a:rPr lang="en-US" sz="1800" dirty="0"/>
              <a:t>Added ~30 new functions across the 16 API</a:t>
            </a:r>
          </a:p>
          <a:p>
            <a:pPr lvl="1"/>
            <a:r>
              <a:rPr lang="en-US" sz="1800" dirty="0"/>
              <a:t>Modified existing functions to work with 1.10.7</a:t>
            </a:r>
          </a:p>
          <a:p>
            <a:pPr marL="458340" lvl="1" indent="0">
              <a:buNone/>
            </a:pPr>
            <a:endParaRPr lang="en-US" sz="1400" dirty="0"/>
          </a:p>
          <a:p>
            <a:r>
              <a:rPr lang="en-US" dirty="0"/>
              <a:t>h5read can read virtual datasets</a:t>
            </a:r>
          </a:p>
          <a:p>
            <a:endParaRPr lang="en-US" dirty="0"/>
          </a:p>
          <a:p>
            <a:r>
              <a:rPr lang="en-US" sz="2200" dirty="0"/>
              <a:t>Our HDF5 interfaces are cloud-enabled (S3, Azure, and HDFS)</a:t>
            </a:r>
          </a:p>
          <a:p>
            <a:r>
              <a:rPr lang="en-US" sz="2200" dirty="0"/>
              <a:t>VDS works with this (but not SWMR due to POSIX requirement)</a:t>
            </a:r>
          </a:p>
          <a:p>
            <a:endParaRPr lang="en-US" dirty="0"/>
          </a:p>
          <a:p>
            <a:pPr lvl="1"/>
            <a:endParaRPr lang="en-US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9D5391-5551-426F-816A-423D11F2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99012"/>
              </p:ext>
            </p:extLst>
          </p:nvPr>
        </p:nvGraphicFramePr>
        <p:xfrm>
          <a:off x="7981057" y="685800"/>
          <a:ext cx="3245744" cy="3418645"/>
        </p:xfrm>
        <a:graphic>
          <a:graphicData uri="http://schemas.openxmlformats.org/drawingml/2006/table">
            <a:tbl>
              <a:tblPr firstRow="1" bandRow="1"/>
              <a:tblGrid>
                <a:gridCol w="95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085"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Interface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Function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85"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High-level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h5create, h5read, h5write, h5disp, etc.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85"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Low-level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H5F.open</a:t>
                      </a:r>
                    </a:p>
                    <a:p>
                      <a:pPr marL="0" marR="0" lvl="0" indent="0" algn="l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H5F.start_swmr_write</a:t>
                      </a:r>
                    </a:p>
                    <a:p>
                      <a:r>
                        <a:rPr lang="en-US" sz="1400" dirty="0"/>
                        <a:t>H5D.read</a:t>
                      </a:r>
                    </a:p>
                    <a:p>
                      <a:r>
                        <a:rPr lang="en-US" sz="1400" dirty="0"/>
                        <a:t>H5G.create</a:t>
                      </a:r>
                    </a:p>
                    <a:p>
                      <a:r>
                        <a:rPr lang="en-US" sz="1400" dirty="0"/>
                        <a:t>H5P.select_hyperslab</a:t>
                      </a:r>
                    </a:p>
                    <a:p>
                      <a:r>
                        <a:rPr lang="en-US" sz="1400" dirty="0"/>
                        <a:t>H5P.set_layout</a:t>
                      </a:r>
                    </a:p>
                    <a:p>
                      <a:pPr marL="0" marR="0" lvl="0" indent="0" algn="l" defTabSz="916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H5P.set_virtual</a:t>
                      </a:r>
                    </a:p>
                    <a:p>
                      <a:r>
                        <a:rPr lang="en-US" sz="1400" dirty="0"/>
                        <a:t>H5S.create_simple</a:t>
                      </a:r>
                    </a:p>
                    <a:p>
                      <a:r>
                        <a:rPr lang="en-US" sz="1400" dirty="0"/>
                        <a:t>H5T.refresh</a:t>
                      </a:r>
                    </a:p>
                    <a:p>
                      <a:r>
                        <a:rPr lang="en-US" sz="1400" i="1" dirty="0"/>
                        <a:t>  and over 300 more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2FACBF-6F70-43C0-9E3D-354C8C2166E4}"/>
              </a:ext>
            </a:extLst>
          </p:cNvPr>
          <p:cNvSpPr txBox="1"/>
          <p:nvPr/>
        </p:nvSpPr>
        <p:spPr>
          <a:xfrm>
            <a:off x="5640779" y="29747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Functions mapped to HDF5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107696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27B608-5975-44A9-8279-EDF48E007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20023"/>
              </p:ext>
            </p:extLst>
          </p:nvPr>
        </p:nvGraphicFramePr>
        <p:xfrm>
          <a:off x="812798" y="1156855"/>
          <a:ext cx="10464802" cy="5452499"/>
        </p:xfrm>
        <a:graphic>
          <a:graphicData uri="http://schemas.openxmlformats.org/drawingml/2006/table">
            <a:tbl>
              <a:tblPr firstRow="1" bandRow="1"/>
              <a:tblGrid>
                <a:gridCol w="223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617"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HDF5 Feature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MATLAB Function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045"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SWMR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H5F.start_swmr_write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H5O.disable_mdc_flushes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H5O.enable_mdc_flushes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H5O.are_mdc_flushes_disabled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076"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VDS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834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668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5020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3336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9170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5004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838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66721" algn="l" defTabSz="916680" rtl="0" eaLnBrk="1" latinLnBrk="0" hangingPunct="1">
                        <a:defRPr sz="1805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H5P.set_virtual                    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H5P.get_virtual_dsetname       H5P.set_virtual_view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H5P.get_virtual_count         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H5P.get_virtual_filename         H5P.get_virtual_view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H5P.get_virtual_vspace       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H5P.set_virtual_printf_gap       H5S.is_regular_hyperslab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H5P.get_virtual_srcspace     </a:t>
                      </a: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H5P.gset_virtual_printf_gap     H5S.get_regular_hyperslab</a:t>
                      </a:r>
                    </a:p>
                    <a:p>
                      <a:endParaRPr lang="en-US" sz="16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962">
                <a:tc>
                  <a:txBody>
                    <a:bodyPr/>
                    <a:lstStyle/>
                    <a:p>
                      <a:r>
                        <a:rPr lang="en-US" sz="1600" dirty="0"/>
                        <a:t>Fine Tuning the MDC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H5F.get_metadata_read_retry_info      H5D.flush             H5O.flush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H5P.get_metadata_read_attempts       H5D.refresh         H5O.refresh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H5P.set_metadata_read_attempts       H5G.flush             H5T.flush</a:t>
                      </a:r>
                    </a:p>
                    <a:p>
                      <a:r>
                        <a:rPr lang="en-US" sz="1600" i="0" dirty="0"/>
                        <a:t>H5F.get_intent                                      </a:t>
                      </a:r>
                      <a:r>
                        <a:rPr lang="en-US" sz="1600" b="0" i="0" dirty="0"/>
                        <a:t>H5G.refresh          H5T.refresh</a:t>
                      </a:r>
                    </a:p>
                    <a:p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11115"/>
                  </a:ext>
                </a:extLst>
              </a:tr>
              <a:tr h="1156962">
                <a:tc>
                  <a:txBody>
                    <a:bodyPr/>
                    <a:lstStyle/>
                    <a:p>
                      <a:r>
                        <a:rPr lang="en-US" sz="1600" dirty="0"/>
                        <a:t>Partial Edge Chunk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H5P.get_chunk_opts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H5P.set_chunk_opts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4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51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CF8C-1089-455C-BDE7-F7CDD6D6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 Using SWMR with VDS in MATLAB with </a:t>
            </a:r>
            <a:r>
              <a:rPr lang="en-US" dirty="0" err="1"/>
              <a:t>parpool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5984-354F-44AB-9C3A-14966504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7" y="1219200"/>
            <a:ext cx="107696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SwmrVds_02">
            <a:hlinkClick r:id="" action="ppaction://media"/>
            <a:extLst>
              <a:ext uri="{FF2B5EF4-FFF2-40B4-BE49-F238E27FC236}">
                <a16:creationId xmlns:a16="http://schemas.microsoft.com/office/drawing/2014/main" id="{C2990764-F873-4152-BF59-74303F329C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2" y="1010392"/>
            <a:ext cx="11132451" cy="55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2" y="1066800"/>
            <a:ext cx="10769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Benchmark results for performance tests with 1.10.7 vs 1.8.12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Improvements</a:t>
            </a:r>
          </a:p>
          <a:p>
            <a:pPr lvl="1"/>
            <a:r>
              <a:rPr lang="en-US" dirty="0"/>
              <a:t>h5write, h5create, many low-level functions: minimal/moderate improvements</a:t>
            </a:r>
          </a:p>
          <a:p>
            <a:pPr marL="458340" lvl="1" indent="0">
              <a:buNone/>
            </a:pPr>
            <a:endParaRPr lang="en-US" sz="1800" dirty="0"/>
          </a:p>
          <a:p>
            <a:r>
              <a:rPr lang="en-US" sz="2200" dirty="0"/>
              <a:t>Regressions</a:t>
            </a:r>
          </a:p>
          <a:p>
            <a:pPr lvl="1"/>
            <a:r>
              <a:rPr lang="en-US" dirty="0"/>
              <a:t>h5info:  Substantial regressions with highly-nested groups with small datasets</a:t>
            </a:r>
          </a:p>
          <a:p>
            <a:pPr lvl="1"/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Workin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g with THG to determine if same issue as MAT-file v7.3</a:t>
            </a:r>
          </a:p>
          <a:p>
            <a:pPr marL="458340" lvl="1" indent="0">
              <a:buNone/>
            </a:pPr>
            <a:endParaRPr lang="en-US" dirty="0"/>
          </a:p>
          <a:p>
            <a:r>
              <a:rPr lang="en-US" sz="2200" dirty="0"/>
              <a:t>Future performance work</a:t>
            </a:r>
          </a:p>
          <a:p>
            <a:pPr lvl="1"/>
            <a:r>
              <a:rPr lang="en-US" dirty="0"/>
              <a:t>Optimize our HDF5 codebase (have identified target areas)</a:t>
            </a:r>
          </a:p>
          <a:p>
            <a:pPr lvl="1"/>
            <a:r>
              <a:rPr lang="en-US" dirty="0"/>
              <a:t>Adding more workflow-based performance tests</a:t>
            </a:r>
          </a:p>
          <a:p>
            <a:pPr marL="4583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6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 Considerations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2" y="1219200"/>
            <a:ext cx="10769600" cy="5257800"/>
          </a:xfrm>
        </p:spPr>
        <p:txBody>
          <a:bodyPr/>
          <a:lstStyle/>
          <a:p>
            <a:r>
              <a:rPr lang="en-US" dirty="0"/>
              <a:t>Linux-only:  Filter plugins with calls to core HDF5 library need to be rebuilt</a:t>
            </a:r>
          </a:p>
          <a:p>
            <a:pPr marL="0" indent="0">
              <a:buNone/>
            </a:pPr>
            <a:r>
              <a:rPr lang="en-US" sz="2200" dirty="0"/>
              <a:t>       with our shipping symbol-versioned HDF5 1.10.7 binary</a:t>
            </a:r>
          </a:p>
          <a:p>
            <a:pPr lvl="1"/>
            <a:r>
              <a:rPr lang="en-US" dirty="0"/>
              <a:t>To avoid issues due to symbol collisions</a:t>
            </a:r>
          </a:p>
          <a:p>
            <a:pPr lvl="1"/>
            <a:r>
              <a:rPr lang="en-US" dirty="0"/>
              <a:t>Option 1:  Rebuild plugin with /matlab/bin/glnxa64/libhdf5.so.103.3.0</a:t>
            </a:r>
          </a:p>
          <a:p>
            <a:pPr lvl="1"/>
            <a:r>
              <a:rPr lang="en-US" dirty="0"/>
              <a:t>Option 2:  Build 1.10.7 using our GNU export map, then rebuild plugin with this binary.</a:t>
            </a:r>
          </a:p>
          <a:p>
            <a:pPr lvl="1"/>
            <a:r>
              <a:rPr lang="en-US" dirty="0"/>
              <a:t>Will provide instructions in documentation and </a:t>
            </a:r>
            <a:r>
              <a:rPr lang="en-US" dirty="0" err="1"/>
              <a:t>FileExchange</a:t>
            </a:r>
            <a:endParaRPr lang="en-US" dirty="0"/>
          </a:p>
          <a:p>
            <a:pPr marL="458340" lvl="1" indent="0">
              <a:buNone/>
            </a:pPr>
            <a:r>
              <a:rPr lang="en-US" sz="2200" b="1" i="1" dirty="0"/>
              <a:t>Interim solution until we ship with one version again</a:t>
            </a:r>
          </a:p>
          <a:p>
            <a:endParaRPr lang="en-US" dirty="0"/>
          </a:p>
          <a:p>
            <a:r>
              <a:rPr lang="en-US" dirty="0"/>
              <a:t>H5P.set_libver_bounds</a:t>
            </a:r>
          </a:p>
          <a:p>
            <a:pPr lvl="1"/>
            <a:r>
              <a:rPr lang="en-US" dirty="0"/>
              <a:t>low/high = latest/latest will create incompatible files with earlier MATLAB versions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under consideration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2" y="1219200"/>
            <a:ext cx="1076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Highest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Ship one HDF5 version (negates need for Linux plugin workaround)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Writing datasets using Dynamically Loaded Filters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 Chunk Read/Write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High-level </a:t>
            </a:r>
            <a:r>
              <a:rPr lang="en-US" sz="2000" dirty="0"/>
              <a:t>support for SWMR and VDS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Upgrade to HDF5 1.14 when available, evaluate new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Watch-and-wait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Support for other 1.10 features (Page Buffering, File Space Management)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Support for &gt;= 1.12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Looking for community feedback!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84367-23D8-4496-961D-E5BA876E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79" y="2438400"/>
            <a:ext cx="1189512" cy="5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7D03CEE5-7710-4FDF-AD47-1DFEDD31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42" y="827499"/>
            <a:ext cx="1416687" cy="12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1480"/>
      </p:ext>
    </p:extLst>
  </p:cSld>
  <p:clrMapOvr>
    <a:masterClrMapping/>
  </p:clrMapOvr>
</p:sld>
</file>

<file path=ppt/theme/theme1.xml><?xml version="1.0" encoding="utf-8"?>
<a:theme xmlns:a="http://schemas.openxmlformats.org/drawingml/2006/main" name="MW_Public_widescreen">
  <a:themeElements>
    <a:clrScheme name="MW">
      <a:dk1>
        <a:srgbClr val="000000"/>
      </a:dk1>
      <a:lt1>
        <a:srgbClr val="FFFFFF"/>
      </a:lt1>
      <a:dk2>
        <a:srgbClr val="0076A8"/>
      </a:dk2>
      <a:lt2>
        <a:srgbClr val="ECF5F8"/>
      </a:lt2>
      <a:accent1>
        <a:srgbClr val="D78824"/>
      </a:accent1>
      <a:accent2>
        <a:srgbClr val="004B87"/>
      </a:accent2>
      <a:accent3>
        <a:srgbClr val="00A9E0"/>
      </a:accent3>
      <a:accent4>
        <a:srgbClr val="F2A900"/>
      </a:accent4>
      <a:accent5>
        <a:srgbClr val="B7302C"/>
      </a:accent5>
      <a:accent6>
        <a:srgbClr val="48A23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_public.potx" id="{6373C024-208B-4210-B9D7-DE9E6D46232F}" vid="{0AAF3998-E945-49EA-AE21-DC9C55644A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E32C3022BA344AE607CE1B766CD2B" ma:contentTypeVersion="12" ma:contentTypeDescription="Create a new document." ma:contentTypeScope="" ma:versionID="310e80eb87a9158f808c30fac8a708ed">
  <xsd:schema xmlns:xsd="http://www.w3.org/2001/XMLSchema" xmlns:xs="http://www.w3.org/2001/XMLSchema" xmlns:p="http://schemas.microsoft.com/office/2006/metadata/properties" xmlns:ns2="a70944c9-f5be-4b0f-89c7-00caf47c665c" xmlns:ns3="19f94994-4311-4823-a682-47492cb9e3e3" targetNamespace="http://schemas.microsoft.com/office/2006/metadata/properties" ma:root="true" ma:fieldsID="277299d70f32683baeb476bbf79986eb" ns2:_="" ns3:_="">
    <xsd:import namespace="a70944c9-f5be-4b0f-89c7-00caf47c665c"/>
    <xsd:import namespace="19f94994-4311-4823-a682-47492cb9e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44c9-f5be-4b0f-89c7-00caf47c6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94994-4311-4823-a682-47492cb9e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3982B3-6A4C-4AF2-AAEE-6B1FB46FF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944c9-f5be-4b0f-89c7-00caf47c665c"/>
    <ds:schemaRef ds:uri="19f94994-4311-4823-a682-47492cb9e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B851B7-D313-4E85-A1E0-5976CFE11EC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9f94994-4311-4823-a682-47492cb9e3e3"/>
    <ds:schemaRef ds:uri="a70944c9-f5be-4b0f-89c7-00caf47c665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61DF2E-245C-45DF-A9A5-EABECEA429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1222</Words>
  <Application>Microsoft Office PowerPoint</Application>
  <PresentationFormat>Widescreen</PresentationFormat>
  <Paragraphs>204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MW_Public_widescreen</vt:lpstr>
      <vt:lpstr>MATLAB Modernization on HDF5 1.10 and support for SWMR and VDS </vt:lpstr>
      <vt:lpstr>Agenda</vt:lpstr>
      <vt:lpstr>Overview</vt:lpstr>
      <vt:lpstr>Functional Details</vt:lpstr>
      <vt:lpstr>New Functions mapped to HDF5 Features</vt:lpstr>
      <vt:lpstr>Demo:  Using SWMR with VDS in MATLAB with parpool</vt:lpstr>
      <vt:lpstr>Performance</vt:lpstr>
      <vt:lpstr>Compatibility Considerations</vt:lpstr>
      <vt:lpstr>Future work under consideration</vt:lpstr>
      <vt:lpstr>Wrap-up and Q&amp;A</vt:lpstr>
      <vt:lpstr>PowerPoint Presentation</vt:lpstr>
      <vt:lpstr>SWMR workflow:  Two MATLAB instances</vt:lpstr>
      <vt:lpstr>VDS workflow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HDF5</dc:title>
  <dc:subject/>
  <dc:creator>Ellen Johnson</dc:creator>
  <cp:keywords>Version 21.2</cp:keywords>
  <dc:description/>
  <cp:lastModifiedBy>Ellen Johnson</cp:lastModifiedBy>
  <cp:revision>41</cp:revision>
  <dcterms:created xsi:type="dcterms:W3CDTF">2021-07-06T15:54:35Z</dcterms:created>
  <dcterms:modified xsi:type="dcterms:W3CDTF">2021-07-08T13:59:33Z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441712758</vt:i4>
  </property>
  <property fmtid="{D5CDD505-2E9C-101B-9397-08002B2CF9AE}" pid="3" name="_NewReviewCycle">
    <vt:lpwstr/>
  </property>
  <property fmtid="{D5CDD505-2E9C-101B-9397-08002B2CF9AE}" pid="4" name="_EmailSubject">
    <vt:lpwstr>Quick PPT question</vt:lpwstr>
  </property>
  <property fmtid="{D5CDD505-2E9C-101B-9397-08002B2CF9AE}" pid="5" name="_AuthorEmail">
    <vt:lpwstr>Julie.Cornell@mathworks.com</vt:lpwstr>
  </property>
  <property fmtid="{D5CDD505-2E9C-101B-9397-08002B2CF9AE}" pid="6" name="_AuthorEmailDisplayName">
    <vt:lpwstr>Julie Cornell</vt:lpwstr>
  </property>
  <property fmtid="{D5CDD505-2E9C-101B-9397-08002B2CF9AE}" pid="7" name="ContentTypeId">
    <vt:lpwstr>0x010100E23E32C3022BA344AE607CE1B766CD2B</vt:lpwstr>
  </property>
  <property fmtid="{D5CDD505-2E9C-101B-9397-08002B2CF9AE}" pid="8" name="Order">
    <vt:r8>47491500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