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1"/>
  </p:sldMasterIdLst>
  <p:notesMasterIdLst>
    <p:notesMasterId r:id="rId21"/>
  </p:notesMasterIdLst>
  <p:handoutMasterIdLst>
    <p:handoutMasterId r:id="rId22"/>
  </p:handoutMasterIdLst>
  <p:sldIdLst>
    <p:sldId id="493" r:id="rId2"/>
    <p:sldId id="495" r:id="rId3"/>
    <p:sldId id="497" r:id="rId4"/>
    <p:sldId id="502" r:id="rId5"/>
    <p:sldId id="505" r:id="rId6"/>
    <p:sldId id="501" r:id="rId7"/>
    <p:sldId id="515" r:id="rId8"/>
    <p:sldId id="521" r:id="rId9"/>
    <p:sldId id="496" r:id="rId10"/>
    <p:sldId id="522" r:id="rId11"/>
    <p:sldId id="507" r:id="rId12"/>
    <p:sldId id="518" r:id="rId13"/>
    <p:sldId id="520" r:id="rId14"/>
    <p:sldId id="511" r:id="rId15"/>
    <p:sldId id="513" r:id="rId16"/>
    <p:sldId id="514" r:id="rId17"/>
    <p:sldId id="516" r:id="rId18"/>
    <p:sldId id="519" r:id="rId19"/>
    <p:sldId id="499" r:id="rId20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5">
          <p15:clr>
            <a:srgbClr val="A4A3A4"/>
          </p15:clr>
        </p15:guide>
        <p15:guide id="2" orient="horz" pos="4002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rrmann, Cynthia A.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F4F97"/>
    <a:srgbClr val="F6CE86"/>
    <a:srgbClr val="AEF8E5"/>
    <a:srgbClr val="0A8464"/>
    <a:srgbClr val="0DB78A"/>
    <a:srgbClr val="D68F10"/>
    <a:srgbClr val="F1B13D"/>
    <a:srgbClr val="10D6A2"/>
    <a:srgbClr val="2DEFBC"/>
    <a:srgbClr val="11D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7" autoAdjust="0"/>
    <p:restoredTop sz="96327" autoAdjust="0"/>
  </p:normalViewPr>
  <p:slideViewPr>
    <p:cSldViewPr snapToGrid="0">
      <p:cViewPr varScale="1">
        <p:scale>
          <a:sx n="123" d="100"/>
          <a:sy n="123" d="100"/>
        </p:scale>
        <p:origin x="1648" y="192"/>
      </p:cViewPr>
      <p:guideLst>
        <p:guide orient="horz" pos="905"/>
        <p:guide orient="horz" pos="400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1" d="100"/>
        <a:sy n="171" d="100"/>
      </p:scale>
      <p:origin x="0" y="0"/>
    </p:cViewPr>
  </p:sorterViewPr>
  <p:notesViewPr>
    <p:cSldViewPr snapToObjects="1">
      <p:cViewPr varScale="1">
        <p:scale>
          <a:sx n="165" d="100"/>
          <a:sy n="165" d="100"/>
        </p:scale>
        <p:origin x="-5256" y="-112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Peak Memory Usage</a:t>
            </a:r>
          </a:p>
          <a:p>
            <a:pPr>
              <a:defRPr/>
            </a:pPr>
            <a:r>
              <a:rPr lang="en-US" dirty="0"/>
              <a:t>for</a:t>
            </a:r>
            <a:r>
              <a:rPr lang="en-US" baseline="0" dirty="0"/>
              <a:t> Burst Dump</a:t>
            </a:r>
            <a:endParaRPr lang="en-US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Silo-PDB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3"/>
                <c:pt idx="0">
                  <c:v>Before</c:v>
                </c:pt>
                <c:pt idx="1">
                  <c:v>After</c:v>
                </c:pt>
                <c:pt idx="2">
                  <c:v>Future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16.12</c:v>
                </c:pt>
                <c:pt idx="1">
                  <c:v>16.12</c:v>
                </c:pt>
                <c:pt idx="2">
                  <c:v>16.12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57-C740-A4AD-15DC1D4236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Silo-HDF5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3"/>
                <c:pt idx="0">
                  <c:v>Before</c:v>
                </c:pt>
                <c:pt idx="1">
                  <c:v>After</c:v>
                </c:pt>
                <c:pt idx="2">
                  <c:v>Future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42.73</c:v>
                </c:pt>
                <c:pt idx="1">
                  <c:v>16.739999999999998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57-C740-A4AD-15DC1D4236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96124760"/>
        <c:axId val="1795361496"/>
        <c:axId val="0"/>
      </c:bar3DChart>
      <c:catAx>
        <c:axId val="1796124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95361496"/>
        <c:crosses val="autoZero"/>
        <c:auto val="1"/>
        <c:lblAlgn val="ctr"/>
        <c:lblOffset val="100"/>
        <c:noMultiLvlLbl val="0"/>
      </c:catAx>
      <c:valAx>
        <c:axId val="17953614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Peak Memory (Mb)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7961247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r">
              <a:defRPr sz="1100"/>
            </a:lvl1pPr>
          </a:lstStyle>
          <a:p>
            <a:fld id="{7A1D2F2F-8618-2143-A89B-2D6D3F007EBC}" type="datetimeFigureOut">
              <a:rPr lang="en-US" smtClean="0">
                <a:latin typeface="Arial"/>
              </a:rPr>
              <a:pPr/>
              <a:t>10/15/20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r">
              <a:defRPr sz="1100"/>
            </a:lvl1pPr>
          </a:lstStyle>
          <a:p>
            <a:fld id="{CE221CE3-F987-1944-AB66-8BE5522C5EC6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28481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r">
              <a:defRPr sz="1100">
                <a:latin typeface="Arial"/>
              </a:defRPr>
            </a:lvl1pPr>
          </a:lstStyle>
          <a:p>
            <a:fld id="{D8B0A143-2353-BE4A-A6C4-57C9AE3FBC68}" type="datetimeFigureOut">
              <a:rPr lang="en-US" smtClean="0"/>
              <a:pPr/>
              <a:t>10/15/20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53" tIns="46627" rIns="93253" bIns="466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5"/>
            <a:ext cx="5618480" cy="4189095"/>
          </a:xfrm>
          <a:prstGeom prst="rect">
            <a:avLst/>
          </a:prstGeom>
        </p:spPr>
        <p:txBody>
          <a:bodyPr vert="horz" lIns="93253" tIns="46627" rIns="93253" bIns="4662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r">
              <a:defRPr sz="1100">
                <a:latin typeface="Arial"/>
              </a:defRPr>
            </a:lvl1pPr>
          </a:lstStyle>
          <a:p>
            <a:fld id="{4CFDF800-FE0E-A944-8AC1-D57C07B35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65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256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-378" y="6316956"/>
            <a:ext cx="9144000" cy="544880"/>
          </a:xfrm>
          <a:prstGeom prst="rect">
            <a:avLst/>
          </a:prstGeom>
          <a:gradFill flip="none" rotWithShape="1">
            <a:gsLst>
              <a:gs pos="0">
                <a:srgbClr val="294861"/>
              </a:gs>
              <a:gs pos="46000">
                <a:schemeClr val="accent1">
                  <a:lumMod val="50000"/>
                </a:schemeClr>
              </a:gs>
              <a:gs pos="100000">
                <a:srgbClr val="4388B8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3574553"/>
            <a:ext cx="9143245" cy="2742973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7200" y="565126"/>
            <a:ext cx="8229600" cy="1447576"/>
          </a:xfrm>
        </p:spPr>
        <p:txBody>
          <a:bodyPr anchor="b" anchorCtr="0"/>
          <a:lstStyle>
            <a:lvl1pPr>
              <a:lnSpc>
                <a:spcPts val="3800"/>
              </a:lnSpc>
              <a:defRPr sz="3600" b="1" i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1" y="2024863"/>
            <a:ext cx="5629274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 b="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1" y="3096715"/>
            <a:ext cx="4572000" cy="477838"/>
          </a:xfrm>
        </p:spPr>
        <p:txBody>
          <a:bodyPr rIns="182880" anchor="b" anchorCtr="0">
            <a:noAutofit/>
          </a:bodyPr>
          <a:lstStyle>
            <a:lvl1pPr marL="57150" indent="0" algn="r">
              <a:spcBef>
                <a:spcPts val="0"/>
              </a:spcBef>
              <a:buNone/>
              <a:defRPr sz="1600" b="0"/>
            </a:lvl1pPr>
            <a:lvl2pPr marL="342900" indent="0" algn="r">
              <a:buNone/>
              <a:defRPr sz="1600" b="0"/>
            </a:lvl2pPr>
            <a:lvl3pPr marL="628650" indent="0" algn="r">
              <a:buNone/>
              <a:defRPr sz="1600" b="0"/>
            </a:lvl3pPr>
            <a:lvl4pPr marL="857250" indent="0" algn="r">
              <a:buNone/>
              <a:defRPr sz="1600" b="0"/>
            </a:lvl4pPr>
            <a:lvl5pPr marL="1085850" indent="0" algn="r">
              <a:buNone/>
              <a:defRPr sz="1600" b="0"/>
            </a:lvl5pPr>
          </a:lstStyle>
          <a:p>
            <a:pPr lvl="0"/>
            <a:r>
              <a:rPr lang="en-US" dirty="0"/>
              <a:t>Authors 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8385" y="6416000"/>
            <a:ext cx="4503614" cy="4355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lnSpc>
                <a:spcPct val="90000"/>
              </a:lnSpc>
              <a:spcAft>
                <a:spcPts val="300"/>
              </a:spcAft>
            </a:pPr>
            <a:r>
              <a:rPr lang="en-US" sz="8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LLNL-PRES-687907</a:t>
            </a:r>
          </a:p>
          <a:p>
            <a:pPr marL="0" algn="l" defTabSz="457200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This work was performed under the auspices of the</a:t>
            </a:r>
            <a:r>
              <a:rPr lang="en-US" sz="700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U.S. Department of Energy by Lawrence Livermore National Laboratory under contract DE-AC52-07NA27344.</a:t>
            </a:r>
            <a:r>
              <a:rPr lang="en-US" sz="700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</a:p>
        </p:txBody>
      </p:sp>
      <p:pic>
        <p:nvPicPr>
          <p:cNvPr id="18" name="Picture 17" descr="LLNL_Logo_WHT-LR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57061" y="6446832"/>
            <a:ext cx="1865206" cy="314676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0"/>
            <a:ext cx="9144000" cy="11288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8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bIns="0"/>
          <a:lstStyle>
            <a:lvl1pPr eaLnBrk="1" latinLnBrk="0" hangingPunct="1">
              <a:spcBef>
                <a:spcPts val="1800"/>
              </a:spcBef>
              <a:spcAft>
                <a:spcPts val="0"/>
              </a:spcAft>
              <a:defRPr/>
            </a:lvl1pPr>
            <a:lvl2pPr eaLnBrk="1" latinLnBrk="0" hangingPunct="1">
              <a:spcAft>
                <a:spcPts val="0"/>
              </a:spcAft>
              <a:defRPr/>
            </a:lvl2pPr>
            <a:lvl3pPr eaLnBrk="1" latinLnBrk="0" hangingPunct="1">
              <a:spcAft>
                <a:spcPts val="0"/>
              </a:spcAft>
              <a:defRPr/>
            </a:lvl3pPr>
            <a:lvl4pPr eaLnBrk="1" latinLnBrk="0" hangingPunct="1">
              <a:spcAft>
                <a:spcPts val="0"/>
              </a:spcAft>
              <a:defRPr/>
            </a:lvl4pPr>
            <a:lvl5pPr eaLnBrk="1" latinLnBrk="0" hangingPunct="1">
              <a:spcAft>
                <a:spcPts val="0"/>
              </a:spcAft>
              <a:defRPr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19507"/>
            <a:ext cx="8229600" cy="1008771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side-text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side-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6214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831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94128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228907"/>
          </a:xfrm>
          <a:solidFill>
            <a:schemeClr val="bg1"/>
          </a:solidFill>
          <a:effectLst/>
        </p:spPr>
        <p:txBody>
          <a:bodyPr vert="horz" lIns="457200" rIns="45720" rtlCol="0" anchor="ctr" anchorCtr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233363" indent="0"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3200" b="1" kern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005840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1524"/>
            <a:ext cx="8229600" cy="49068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4953" y="6698646"/>
            <a:ext cx="873871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en-US" sz="600" dirty="0">
                <a:latin typeface="Arial"/>
                <a:cs typeface="Arial"/>
              </a:rPr>
              <a:t>LLNL-PRES-687907</a:t>
            </a: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8826123" y="6403252"/>
            <a:ext cx="317877" cy="454747"/>
          </a:xfrm>
          <a:prstGeom prst="rect">
            <a:avLst/>
          </a:prstGeom>
        </p:spPr>
        <p:txBody>
          <a:bodyPr rIns="45720" anchor="ctr" anchorCtr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6059" y="1267155"/>
            <a:ext cx="9150059" cy="0"/>
          </a:xfrm>
          <a:prstGeom prst="line">
            <a:avLst/>
          </a:prstGeom>
          <a:ln w="3810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NNSA_trans.png"/>
          <p:cNvPicPr>
            <a:picLocks noChangeAspect="1"/>
          </p:cNvPicPr>
          <p:nvPr/>
        </p:nvPicPr>
        <p:blipFill>
          <a:blip r:embed="rId12">
            <a:alphaModFix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268" y="6449398"/>
            <a:ext cx="1012806" cy="390396"/>
          </a:xfrm>
          <a:prstGeom prst="rect">
            <a:avLst/>
          </a:prstGeom>
        </p:spPr>
      </p:pic>
      <p:pic>
        <p:nvPicPr>
          <p:cNvPr id="11" name="Picture 10" descr="lab_icon_text_no_background_rgb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8" y="6496327"/>
            <a:ext cx="2731791" cy="2786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5" r:id="rId4"/>
    <p:sldLayoutId id="2147483722" r:id="rId5"/>
    <p:sldLayoutId id="2147483721" r:id="rId6"/>
    <p:sldLayoutId id="2147483717" r:id="rId7"/>
    <p:sldLayoutId id="2147483718" r:id="rId8"/>
    <p:sldLayoutId id="2147483719" r:id="rId9"/>
    <p:sldLayoutId id="2147483723" r:id="rId10"/>
  </p:sldLayoutIdLst>
  <p:hf hdr="0" ftr="0" dt="0"/>
  <p:txStyles>
    <p:titleStyle>
      <a:lvl1pPr algn="l" rtl="0" eaLnBrk="1" latinLnBrk="0" hangingPunct="1">
        <a:lnSpc>
          <a:spcPct val="90000"/>
        </a:lnSpc>
        <a:spcBef>
          <a:spcPct val="0"/>
        </a:spcBef>
        <a:buNone/>
        <a:defRPr kumimoji="0" sz="3200" b="1" kern="1200">
          <a:solidFill>
            <a:schemeClr val="accent1">
              <a:lumMod val="75000"/>
            </a:schemeClr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5750" indent="-228600" algn="l" rtl="0" eaLnBrk="1" latinLnBrk="0" hangingPunct="1">
        <a:spcBef>
          <a:spcPts val="1800"/>
        </a:spcBef>
        <a:spcAft>
          <a:spcPts val="0"/>
        </a:spcAft>
        <a:buClr>
          <a:schemeClr val="accent1">
            <a:lumMod val="75000"/>
          </a:schemeClr>
        </a:buClr>
        <a:buSzPct val="90000"/>
        <a:buFont typeface="Wingdings" charset="2"/>
        <a:buChar char="§"/>
        <a:tabLst/>
        <a:defRPr kumimoji="0" sz="24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28650" indent="-2857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Calibri" panose="020F0502020204030204" pitchFamily="34" charset="0"/>
        <a:buChar char="—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0100" indent="-1714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28700" indent="-171450" algn="l" rtl="0" eaLnBrk="1" latinLnBrk="0" hangingPunct="1">
        <a:spcBef>
          <a:spcPts val="0"/>
        </a:spcBef>
        <a:spcAft>
          <a:spcPts val="0"/>
        </a:spcAft>
        <a:buClrTx/>
        <a:buSzPct val="100000"/>
        <a:buFont typeface="Lucida Grande"/>
        <a:buChar char="–"/>
        <a:defRPr kumimoji="0"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57300" indent="-171450" algn="l" rtl="0" eaLnBrk="1" latinLnBrk="0" hangingPunct="1">
        <a:spcBef>
          <a:spcPts val="0"/>
        </a:spcBef>
        <a:spcAft>
          <a:spcPts val="0"/>
        </a:spcAft>
        <a:buClrTx/>
        <a:buFont typeface="Arial"/>
        <a:buChar char="•"/>
        <a:tabLst>
          <a:tab pos="1200150" algn="l"/>
        </a:tabLst>
        <a:defRPr kumimoji="0" lang="en-US" sz="1600" kern="120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iller86@llnl.gov" TargetMode="External"/><Relationship Id="rId2" Type="http://schemas.openxmlformats.org/officeDocument/2006/relationships/hyperlink" Target="https://github.com/LLNL/MACSio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An overview of MACSio</a:t>
            </a:r>
            <a:br>
              <a:rPr lang="en-US" dirty="0"/>
            </a:br>
            <a:r>
              <a:rPr lang="en-US" sz="1800" dirty="0"/>
              <a:t>With a focus on Multiple Independent File (MIF) Parallel I/O</a:t>
            </a:r>
            <a:br>
              <a:rPr lang="en-US" sz="1800" dirty="0"/>
            </a:br>
            <a:r>
              <a:rPr lang="en-US" sz="1800" dirty="0"/>
              <a:t>and ZFP Compression with the HDF5 plugin.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8738" indent="-1588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HDF5 User’s Group (HUG)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01" y="3096715"/>
            <a:ext cx="4269153" cy="477838"/>
          </a:xfrm>
        </p:spPr>
        <p:txBody>
          <a:bodyPr/>
          <a:lstStyle/>
          <a:p>
            <a:pPr lvl="0"/>
            <a:r>
              <a:rPr lang="en-US" dirty="0"/>
              <a:t>Mark C Miller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492103" y="3640568"/>
            <a:ext cx="3278508" cy="397500"/>
          </a:xfrm>
          <a:prstGeom prst="rect">
            <a:avLst/>
          </a:prstGeom>
        </p:spPr>
        <p:txBody>
          <a:bodyPr vert="horz" lIns="0" tIns="91440" rIns="0" rtlCol="0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n-US" sz="1600" dirty="0">
                <a:cs typeface="Lucida Handwriting"/>
              </a:rPr>
              <a:t>October,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AFE7A-0E25-9844-838A-DF5D0A906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MIF and SSF</a:t>
            </a:r>
          </a:p>
          <a:p>
            <a:pPr lvl="1"/>
            <a:r>
              <a:rPr lang="en-US" dirty="0"/>
              <a:t>Collective or Independent Requests</a:t>
            </a:r>
          </a:p>
          <a:p>
            <a:r>
              <a:rPr lang="en-US" dirty="0"/>
              <a:t>Compression methods</a:t>
            </a:r>
          </a:p>
          <a:p>
            <a:pPr lvl="1"/>
            <a:r>
              <a:rPr lang="en-US" dirty="0"/>
              <a:t>Deflate, </a:t>
            </a:r>
            <a:r>
              <a:rPr lang="en-US" dirty="0" err="1"/>
              <a:t>szip</a:t>
            </a:r>
            <a:r>
              <a:rPr lang="en-US" dirty="0"/>
              <a:t> (</a:t>
            </a:r>
            <a:r>
              <a:rPr lang="en-US" dirty="0" err="1"/>
              <a:t>builtins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Zfp</a:t>
            </a:r>
            <a:r>
              <a:rPr lang="en-US" dirty="0"/>
              <a:t> (plugin)</a:t>
            </a:r>
          </a:p>
          <a:p>
            <a:pPr lvl="1"/>
            <a:r>
              <a:rPr lang="en-US" dirty="0"/>
              <a:t>Importance of “realistic” data</a:t>
            </a:r>
          </a:p>
          <a:p>
            <a:r>
              <a:rPr lang="en-US" dirty="0"/>
              <a:t>Default Layout CONTIGUOUS</a:t>
            </a:r>
          </a:p>
          <a:p>
            <a:r>
              <a:rPr lang="en-US" dirty="0"/>
              <a:t>Checksums</a:t>
            </a:r>
          </a:p>
          <a:p>
            <a:r>
              <a:rPr lang="en-US" dirty="0"/>
              <a:t>MD Cache </a:t>
            </a:r>
            <a:r>
              <a:rPr lang="en-US"/>
              <a:t>Config settings file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3C884-9323-AF43-A663-1504F9949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HDF5 Plugin</a:t>
            </a:r>
          </a:p>
        </p:txBody>
      </p:sp>
    </p:spTree>
    <p:extLst>
      <p:ext uri="{BB962C8B-B14F-4D97-AF65-F5344CB8AC3E}">
        <p14:creationId xmlns:p14="http://schemas.microsoft.com/office/powerpoint/2010/main" val="2181131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MACSio’s Main Data Object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2301" y="1454069"/>
            <a:ext cx="3601678" cy="3970317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76200" dist="38100" dir="2700000" sx="101000" sy="101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nl-NL" sz="1200" dirty="0">
                <a:latin typeface="Courier"/>
                <a:cs typeface="Courier"/>
              </a:rPr>
              <a:t> "Mesh": {</a:t>
            </a:r>
          </a:p>
          <a:p>
            <a:r>
              <a:rPr lang="nl-NL" sz="1200" dirty="0">
                <a:latin typeface="Courier"/>
                <a:cs typeface="Courier"/>
              </a:rPr>
              <a:t>    "MeshType": "rectilinear",</a:t>
            </a:r>
          </a:p>
          <a:p>
            <a:r>
              <a:rPr lang="nl-NL" sz="1200" dirty="0">
                <a:latin typeface="Courier"/>
                <a:cs typeface="Courier"/>
              </a:rPr>
              <a:t>    "ChunkID": 0, # unique per part</a:t>
            </a:r>
          </a:p>
          <a:p>
            <a:r>
              <a:rPr lang="nl-NL" sz="1200" dirty="0">
                <a:latin typeface="Courier"/>
                <a:cs typeface="Courier"/>
              </a:rPr>
              <a:t>    "GeomDim": 2,</a:t>
            </a:r>
          </a:p>
          <a:p>
            <a:r>
              <a:rPr lang="nl-NL" sz="1200" dirty="0">
                <a:latin typeface="Courier"/>
                <a:cs typeface="Courier"/>
              </a:rPr>
              <a:t>    "TopoDim": 2,</a:t>
            </a:r>
          </a:p>
          <a:p>
            <a:r>
              <a:rPr lang="nl-NL" sz="1200" dirty="0">
                <a:latin typeface="Courier"/>
                <a:cs typeface="Courier"/>
              </a:rPr>
              <a:t>    "LogDims": [50,100],</a:t>
            </a:r>
          </a:p>
          <a:p>
            <a:r>
              <a:rPr lang="nl-NL" sz="1200" dirty="0">
                <a:latin typeface="Courier"/>
                <a:cs typeface="Courier"/>
              </a:rPr>
              <a:t>    "Bounds": [0,0,0,1,1,0],</a:t>
            </a:r>
          </a:p>
          <a:p>
            <a:r>
              <a:rPr lang="nl-NL" sz="1200" dirty="0">
                <a:latin typeface="Courier"/>
                <a:cs typeface="Courier"/>
              </a:rPr>
              <a:t>    "Coords": {</a:t>
            </a:r>
          </a:p>
          <a:p>
            <a:r>
              <a:rPr lang="nl-NL" sz="1200" dirty="0">
                <a:latin typeface="Courier"/>
                <a:cs typeface="Courier"/>
              </a:rPr>
              <a:t>      "CoordBasis": "X,Y,Z",</a:t>
            </a:r>
          </a:p>
          <a:p>
            <a:r>
              <a:rPr lang="nl-NL" sz="1200" dirty="0">
                <a:latin typeface="Courier"/>
                <a:cs typeface="Courier"/>
              </a:rPr>
              <a:t>      "XAxisCoords": [...],</a:t>
            </a:r>
          </a:p>
          <a:p>
            <a:r>
              <a:rPr lang="nl-NL" sz="1200" dirty="0">
                <a:latin typeface="Courier"/>
                <a:cs typeface="Courier"/>
              </a:rPr>
              <a:t>      "YAxisCoords": [...]</a:t>
            </a:r>
          </a:p>
          <a:p>
            <a:r>
              <a:rPr lang="nl-NL" sz="1200" dirty="0">
                <a:latin typeface="Courier"/>
                <a:cs typeface="Courier"/>
              </a:rPr>
              <a:t>    },</a:t>
            </a:r>
          </a:p>
          <a:p>
            <a:r>
              <a:rPr lang="nl-NL" sz="1200" dirty="0">
                <a:latin typeface="Courier"/>
                <a:cs typeface="Courier"/>
              </a:rPr>
              <a:t>    "Topology": {</a:t>
            </a:r>
          </a:p>
          <a:p>
            <a:r>
              <a:rPr lang="nl-NL" sz="1200" dirty="0">
                <a:latin typeface="Courier"/>
                <a:cs typeface="Courier"/>
              </a:rPr>
              <a:t>      "Type": "Templated",</a:t>
            </a:r>
          </a:p>
          <a:p>
            <a:r>
              <a:rPr lang="nl-NL" sz="1200" dirty="0">
                <a:latin typeface="Courier"/>
                <a:cs typeface="Courier"/>
              </a:rPr>
              <a:t>      "DomainDim": 2,</a:t>
            </a:r>
          </a:p>
          <a:p>
            <a:r>
              <a:rPr lang="nl-NL" sz="1200" dirty="0">
                <a:latin typeface="Courier"/>
                <a:cs typeface="Courier"/>
              </a:rPr>
              <a:t>      "RangeDim": 0,</a:t>
            </a:r>
          </a:p>
          <a:p>
            <a:r>
              <a:rPr lang="nl-NL" sz="1200" dirty="0">
                <a:latin typeface="Courier"/>
                <a:cs typeface="Courier"/>
              </a:rPr>
              <a:t>      "ElemType": "Quad4",</a:t>
            </a:r>
          </a:p>
          <a:p>
            <a:r>
              <a:rPr lang="nl-NL" sz="1200" dirty="0">
                <a:latin typeface="Courier"/>
                <a:cs typeface="Courier"/>
              </a:rPr>
              <a:t>      "Template": [0,1,51,50]</a:t>
            </a:r>
          </a:p>
          <a:p>
            <a:r>
              <a:rPr lang="nl-NL" sz="1200" dirty="0">
                <a:latin typeface="Courier"/>
                <a:cs typeface="Courier"/>
              </a:rPr>
              <a:t>    }</a:t>
            </a:r>
          </a:p>
          <a:p>
            <a:r>
              <a:rPr lang="nl-NL" sz="1200" dirty="0">
                <a:latin typeface="Courier"/>
                <a:cs typeface="Courier"/>
              </a:rPr>
              <a:t>  },</a:t>
            </a:r>
          </a:p>
          <a:p>
            <a:r>
              <a:rPr lang="nl-NL" sz="1200" dirty="0">
                <a:latin typeface="Courier"/>
                <a:cs typeface="Courier"/>
              </a:rPr>
              <a:t>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21910" y="2907971"/>
            <a:ext cx="3286458" cy="2862322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76200" dist="38100" dir="2700000" sx="101000" sy="101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nl-NL" sz="1200" dirty="0">
                <a:latin typeface="Courier"/>
                <a:cs typeface="Courier"/>
              </a:rPr>
              <a:t>  "Vars": [</a:t>
            </a:r>
          </a:p>
          <a:p>
            <a:r>
              <a:rPr lang="nl-NL" sz="1200" dirty="0">
                <a:latin typeface="Courier"/>
                <a:cs typeface="Courier"/>
              </a:rPr>
              <a:t>    {...},</a:t>
            </a:r>
          </a:p>
          <a:p>
            <a:r>
              <a:rPr lang="nl-NL" sz="1200" dirty="0">
                <a:latin typeface="Courier"/>
                <a:cs typeface="Courier"/>
              </a:rPr>
              <a:t>    {...},</a:t>
            </a:r>
          </a:p>
          <a:p>
            <a:r>
              <a:rPr lang="nl-NL" sz="1200" dirty="0">
                <a:latin typeface="Courier"/>
                <a:cs typeface="Courier"/>
              </a:rPr>
              <a:t>    {</a:t>
            </a:r>
          </a:p>
          <a:p>
            <a:r>
              <a:rPr lang="nl-NL" sz="1200" dirty="0">
                <a:latin typeface="Courier"/>
                <a:cs typeface="Courier"/>
              </a:rPr>
              <a:t>      "name": "spherical",</a:t>
            </a:r>
          </a:p>
          <a:p>
            <a:r>
              <a:rPr lang="nl-NL" sz="1200" dirty="0">
                <a:latin typeface="Courier"/>
                <a:cs typeface="Courier"/>
              </a:rPr>
              <a:t>      "centering": "zone",</a:t>
            </a:r>
          </a:p>
          <a:p>
            <a:r>
              <a:rPr lang="nl-NL" sz="1200" dirty="0">
                <a:latin typeface="Courier"/>
                <a:cs typeface="Courier"/>
              </a:rPr>
              <a:t>      "data": [...]</a:t>
            </a:r>
          </a:p>
          <a:p>
            <a:r>
              <a:rPr lang="nl-NL" sz="1200" dirty="0">
                <a:latin typeface="Courier"/>
                <a:cs typeface="Courier"/>
              </a:rPr>
              <a:t>    },</a:t>
            </a:r>
          </a:p>
          <a:p>
            <a:r>
              <a:rPr lang="nl-NL" sz="1200" dirty="0">
                <a:latin typeface="Courier"/>
                <a:cs typeface="Courier"/>
              </a:rPr>
              <a:t>    {...},</a:t>
            </a:r>
          </a:p>
          <a:p>
            <a:r>
              <a:rPr lang="nl-NL" sz="1200" dirty="0">
                <a:latin typeface="Courier"/>
                <a:cs typeface="Courier"/>
              </a:rPr>
              <a:t>    {...},</a:t>
            </a:r>
          </a:p>
          <a:p>
            <a:r>
              <a:rPr lang="nl-NL" sz="1200" dirty="0">
                <a:latin typeface="Courier"/>
                <a:cs typeface="Courier"/>
              </a:rPr>
              <a:t>    {...}</a:t>
            </a:r>
          </a:p>
          <a:p>
            <a:r>
              <a:rPr lang="nl-NL" sz="1200" dirty="0">
                <a:latin typeface="Courier"/>
                <a:cs typeface="Courier"/>
              </a:rPr>
              <a:t>  ],</a:t>
            </a:r>
          </a:p>
          <a:p>
            <a:r>
              <a:rPr lang="nl-NL" sz="1200" dirty="0">
                <a:latin typeface="Courier"/>
                <a:cs typeface="Courier"/>
              </a:rPr>
              <a:t>  "GlobalLogIndices": [...],</a:t>
            </a:r>
          </a:p>
          <a:p>
            <a:r>
              <a:rPr lang="nl-NL" sz="1200" dirty="0">
                <a:latin typeface="Courier"/>
                <a:cs typeface="Courier"/>
              </a:rPr>
              <a:t>  "GlobalLogOrigin": [...]</a:t>
            </a:r>
          </a:p>
          <a:p>
            <a:r>
              <a:rPr lang="nl-NL" sz="1200" dirty="0">
                <a:latin typeface="Courier"/>
                <a:cs typeface="Courier"/>
              </a:rPr>
              <a:t>}</a:t>
            </a:r>
          </a:p>
        </p:txBody>
      </p:sp>
      <p:pic>
        <p:nvPicPr>
          <p:cNvPr id="13" name="Picture 12" descr="macsio_json_browse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17" b="7917"/>
          <a:stretch/>
        </p:blipFill>
        <p:spPr>
          <a:xfrm>
            <a:off x="5861041" y="1436734"/>
            <a:ext cx="2803565" cy="3952739"/>
          </a:xfrm>
          <a:prstGeom prst="rect">
            <a:avLst/>
          </a:prstGeom>
          <a:effectLst>
            <a:outerShdw blurRad="76200" dist="38100" dir="2700000" sx="101000" sy="101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5983843"/>
            <a:ext cx="9144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b" anchorCtr="0">
            <a:spAutoFit/>
          </a:bodyPr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</a:rPr>
              <a:t>An Uber JSON-C Object</a:t>
            </a:r>
          </a:p>
        </p:txBody>
      </p:sp>
    </p:spTree>
    <p:extLst>
      <p:ext uri="{BB962C8B-B14F-4D97-AF65-F5344CB8AC3E}">
        <p14:creationId xmlns:p14="http://schemas.microsoft.com/office/powerpoint/2010/main" val="362712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Easily and Independently Test. . 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ts val="2100"/>
              </a:lnSpc>
            </a:pPr>
            <a:r>
              <a:rPr lang="en-US" sz="2200" dirty="0"/>
              <a:t>Strong / Weak Scaling Studies</a:t>
            </a:r>
          </a:p>
          <a:p>
            <a:pPr>
              <a:lnSpc>
                <a:spcPts val="2100"/>
              </a:lnSpc>
            </a:pPr>
            <a:r>
              <a:rPr lang="en-US" sz="2200" dirty="0"/>
              <a:t>Physically relevant data, Not all zeros/random()</a:t>
            </a:r>
          </a:p>
          <a:p>
            <a:pPr>
              <a:lnSpc>
                <a:spcPts val="2100"/>
              </a:lnSpc>
            </a:pPr>
            <a:r>
              <a:rPr lang="en-US" sz="2200" dirty="0"/>
              <a:t>I/O libraries (plugins)</a:t>
            </a:r>
          </a:p>
          <a:p>
            <a:pPr>
              <a:lnSpc>
                <a:spcPts val="2100"/>
              </a:lnSpc>
            </a:pPr>
            <a:r>
              <a:rPr lang="en-US" sz="2200" dirty="0"/>
              <a:t>I/O Paradigms (helper modules)</a:t>
            </a:r>
          </a:p>
          <a:p>
            <a:pPr>
              <a:lnSpc>
                <a:spcPts val="2100"/>
              </a:lnSpc>
            </a:pPr>
            <a:r>
              <a:rPr lang="en-US" sz="2200" dirty="0"/>
              <a:t>Data Validation</a:t>
            </a:r>
          </a:p>
          <a:p>
            <a:pPr>
              <a:lnSpc>
                <a:spcPts val="2100"/>
              </a:lnSpc>
            </a:pPr>
            <a:r>
              <a:rPr lang="en-US" sz="2200" dirty="0"/>
              <a:t>Data-in-Transit services</a:t>
            </a:r>
          </a:p>
          <a:p>
            <a:pPr>
              <a:lnSpc>
                <a:spcPts val="2100"/>
              </a:lnSpc>
            </a:pPr>
            <a:r>
              <a:rPr lang="en-US" sz="2200" dirty="0"/>
              <a:t>Variety &amp; mix of I/O loads</a:t>
            </a:r>
          </a:p>
          <a:p>
            <a:pPr>
              <a:lnSpc>
                <a:spcPts val="2100"/>
              </a:lnSpc>
            </a:pPr>
            <a:r>
              <a:rPr lang="en-US" sz="2200" dirty="0"/>
              <a:t>Time &amp; </a:t>
            </a:r>
            <a:r>
              <a:rPr lang="en-US" sz="2200"/>
              <a:t>Space Performance</a:t>
            </a:r>
            <a:endParaRPr lang="en-US" sz="2200" dirty="0"/>
          </a:p>
          <a:p>
            <a:pPr>
              <a:lnSpc>
                <a:spcPts val="2100"/>
              </a:lnSpc>
            </a:pPr>
            <a:r>
              <a:rPr lang="en-US" sz="2200" dirty="0"/>
              <a:t>In combination with other tools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718648" y="1436688"/>
            <a:ext cx="4425351" cy="4881532"/>
          </a:xfrm>
        </p:spPr>
        <p:txBody>
          <a:bodyPr>
            <a:normAutofit/>
          </a:bodyPr>
          <a:lstStyle/>
          <a:p>
            <a:pPr marL="400050" lvl="1" indent="-280988">
              <a:lnSpc>
                <a:spcPts val="2100"/>
              </a:lnSpc>
              <a:spcBef>
                <a:spcPts val="1200"/>
              </a:spcBef>
              <a:buClr>
                <a:srgbClr val="0D5097"/>
              </a:buClr>
              <a:buFont typeface="Wingdings" charset="2"/>
              <a:buChar char="§"/>
            </a:pPr>
            <a:r>
              <a:rPr lang="en-US" sz="2200" dirty="0">
                <a:solidFill>
                  <a:srgbClr val="008000"/>
                </a:solidFill>
              </a:rPr>
              <a:t>Mesh part size &amp; # parts/rank</a:t>
            </a:r>
          </a:p>
          <a:p>
            <a:pPr marL="400050" lvl="1" indent="-280988">
              <a:lnSpc>
                <a:spcPts val="2100"/>
              </a:lnSpc>
              <a:spcBef>
                <a:spcPts val="1200"/>
              </a:spcBef>
              <a:buClr>
                <a:srgbClr val="0D5097"/>
              </a:buClr>
              <a:buFont typeface="Wingdings" charset="2"/>
              <a:buChar char="§"/>
            </a:pPr>
            <a:r>
              <a:rPr lang="en-US" sz="2200" dirty="0">
                <a:solidFill>
                  <a:srgbClr val="FF0000"/>
                </a:solidFill>
              </a:rPr>
              <a:t>Variable </a:t>
            </a:r>
            <a:r>
              <a:rPr lang="en-US" sz="2200" dirty="0" err="1">
                <a:solidFill>
                  <a:srgbClr val="FF0000"/>
                </a:solidFill>
              </a:rPr>
              <a:t>exprs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/>
              <a:t>+ </a:t>
            </a:r>
            <a:r>
              <a:rPr lang="en-US" sz="2200" dirty="0">
                <a:solidFill>
                  <a:srgbClr val="008000"/>
                </a:solidFill>
              </a:rPr>
              <a:t>noise, Vary size</a:t>
            </a:r>
            <a:r>
              <a:rPr lang="en-US" sz="2200" dirty="0"/>
              <a:t>, </a:t>
            </a:r>
            <a:r>
              <a:rPr lang="en-US" sz="2200" dirty="0">
                <a:solidFill>
                  <a:srgbClr val="FF0000"/>
                </a:solidFill>
              </a:rPr>
              <a:t>shape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008000"/>
                </a:solidFill>
              </a:rPr>
              <a:t>across ranks</a:t>
            </a:r>
          </a:p>
          <a:p>
            <a:pPr marL="400050" lvl="1" indent="-280988">
              <a:lnSpc>
                <a:spcPts val="2100"/>
              </a:lnSpc>
              <a:spcBef>
                <a:spcPts val="1200"/>
              </a:spcBef>
              <a:buClr>
                <a:srgbClr val="0D5097"/>
              </a:buClr>
              <a:buFont typeface="Wingdings" charset="2"/>
              <a:buChar char="§"/>
            </a:pPr>
            <a:r>
              <a:rPr lang="en-US" sz="2200" dirty="0">
                <a:solidFill>
                  <a:srgbClr val="008000"/>
                </a:solidFill>
              </a:rPr>
              <a:t>Plugins: HDF5, Silo, Exodus...</a:t>
            </a:r>
          </a:p>
          <a:p>
            <a:pPr marL="400050" lvl="1" indent="-280988">
              <a:lnSpc>
                <a:spcPts val="2100"/>
              </a:lnSpc>
              <a:spcBef>
                <a:spcPts val="1200"/>
              </a:spcBef>
              <a:buClr>
                <a:srgbClr val="0D5097"/>
              </a:buClr>
              <a:buFont typeface="Wingdings" charset="2"/>
              <a:buChar char="§"/>
            </a:pPr>
            <a:r>
              <a:rPr lang="en-US" sz="2200" dirty="0">
                <a:solidFill>
                  <a:srgbClr val="008000"/>
                </a:solidFill>
              </a:rPr>
              <a:t>SSF, MIF, FPP, coll./</a:t>
            </a:r>
            <a:r>
              <a:rPr lang="en-US" sz="2200" dirty="0" err="1">
                <a:solidFill>
                  <a:srgbClr val="008000"/>
                </a:solidFill>
              </a:rPr>
              <a:t>indep</a:t>
            </a:r>
            <a:r>
              <a:rPr lang="en-US" sz="2200" dirty="0">
                <a:solidFill>
                  <a:srgbClr val="008000"/>
                </a:solidFill>
              </a:rPr>
              <a:t>.</a:t>
            </a:r>
          </a:p>
          <a:p>
            <a:pPr marL="400050" lvl="1" indent="-280988">
              <a:lnSpc>
                <a:spcPts val="2100"/>
              </a:lnSpc>
              <a:spcBef>
                <a:spcPts val="1200"/>
              </a:spcBef>
              <a:buClr>
                <a:srgbClr val="0D5097"/>
              </a:buClr>
              <a:buFont typeface="Wingdings" charset="2"/>
              <a:buChar char="§"/>
            </a:pPr>
            <a:r>
              <a:rPr lang="en-US" sz="2200" dirty="0">
                <a:solidFill>
                  <a:srgbClr val="008000"/>
                </a:solidFill>
              </a:rPr>
              <a:t>Use plugin reader </a:t>
            </a:r>
            <a:r>
              <a:rPr lang="en-US" sz="2200" dirty="0"/>
              <a:t>+ </a:t>
            </a:r>
            <a:r>
              <a:rPr lang="en-US" sz="2200" dirty="0" err="1">
                <a:solidFill>
                  <a:srgbClr val="FF0000"/>
                </a:solidFill>
              </a:rPr>
              <a:t>cksums</a:t>
            </a:r>
            <a:endParaRPr lang="en-US" sz="2200" dirty="0">
              <a:solidFill>
                <a:srgbClr val="FF0000"/>
              </a:solidFill>
            </a:endParaRPr>
          </a:p>
          <a:p>
            <a:pPr marL="400050" lvl="1" indent="-280988">
              <a:lnSpc>
                <a:spcPts val="2100"/>
              </a:lnSpc>
              <a:spcBef>
                <a:spcPts val="1200"/>
              </a:spcBef>
              <a:buClr>
                <a:srgbClr val="0D5097"/>
              </a:buClr>
              <a:buFont typeface="Wingdings" charset="2"/>
              <a:buChar char="§"/>
            </a:pPr>
            <a:r>
              <a:rPr lang="en-US" sz="2200" dirty="0">
                <a:solidFill>
                  <a:srgbClr val="008000"/>
                </a:solidFill>
              </a:rPr>
              <a:t>Prec. conv., compress</a:t>
            </a:r>
            <a:r>
              <a:rPr lang="en-US" sz="2200" dirty="0"/>
              <a:t>, </a:t>
            </a:r>
            <a:r>
              <a:rPr lang="en-US" sz="2200" dirty="0" err="1">
                <a:solidFill>
                  <a:srgbClr val="008000"/>
                </a:solidFill>
              </a:rPr>
              <a:t>cksum</a:t>
            </a:r>
            <a:r>
              <a:rPr lang="en-US" sz="2200" dirty="0">
                <a:solidFill>
                  <a:srgbClr val="FF0000"/>
                </a:solidFill>
              </a:rPr>
              <a:t>, etc</a:t>
            </a:r>
            <a:r>
              <a:rPr lang="en-US" sz="2200" dirty="0"/>
              <a:t>.</a:t>
            </a:r>
          </a:p>
          <a:p>
            <a:pPr marL="400050" lvl="1" indent="-280988">
              <a:lnSpc>
                <a:spcPts val="2100"/>
              </a:lnSpc>
              <a:spcBef>
                <a:spcPts val="1200"/>
              </a:spcBef>
              <a:buClr>
                <a:srgbClr val="0D5097"/>
              </a:buClr>
              <a:buFont typeface="Wingdings" charset="2"/>
              <a:buChar char="§"/>
            </a:pPr>
            <a:r>
              <a:rPr lang="en-US" sz="2200" dirty="0">
                <a:solidFill>
                  <a:srgbClr val="008000"/>
                </a:solidFill>
              </a:rPr>
              <a:t>Burst / </a:t>
            </a:r>
            <a:r>
              <a:rPr lang="en-US" sz="2200" dirty="0">
                <a:solidFill>
                  <a:srgbClr val="FF0000"/>
                </a:solidFill>
              </a:rPr>
              <a:t>trickle</a:t>
            </a:r>
            <a:r>
              <a:rPr lang="en-US" sz="2200" dirty="0">
                <a:solidFill>
                  <a:srgbClr val="008000"/>
                </a:solidFill>
              </a:rPr>
              <a:t> </a:t>
            </a:r>
            <a:r>
              <a:rPr lang="en-US" sz="2200" dirty="0">
                <a:solidFill>
                  <a:srgbClr val="FF0000"/>
                </a:solidFill>
              </a:rPr>
              <a:t>dump </a:t>
            </a:r>
            <a:r>
              <a:rPr lang="en-US" sz="2200" dirty="0">
                <a:solidFill>
                  <a:srgbClr val="008000"/>
                </a:solidFill>
              </a:rPr>
              <a:t>sequencing</a:t>
            </a:r>
          </a:p>
          <a:p>
            <a:pPr marL="400050" lvl="1" indent="-280988">
              <a:lnSpc>
                <a:spcPts val="2100"/>
              </a:lnSpc>
              <a:spcBef>
                <a:spcPts val="1200"/>
              </a:spcBef>
              <a:buClr>
                <a:srgbClr val="0D5097"/>
              </a:buClr>
              <a:buFont typeface="Wingdings" charset="2"/>
              <a:buChar char="§"/>
            </a:pPr>
            <a:r>
              <a:rPr lang="en-US" sz="2200" dirty="0">
                <a:solidFill>
                  <a:srgbClr val="008000"/>
                </a:solidFill>
              </a:rPr>
              <a:t>Built-in timing and logging classes</a:t>
            </a:r>
          </a:p>
          <a:p>
            <a:pPr marL="400050" lvl="1" indent="-280988">
              <a:lnSpc>
                <a:spcPts val="2100"/>
              </a:lnSpc>
              <a:spcBef>
                <a:spcPts val="1200"/>
              </a:spcBef>
              <a:buClr>
                <a:srgbClr val="0D5097"/>
              </a:buClr>
              <a:buFont typeface="Wingdings" charset="2"/>
              <a:buChar char="§"/>
            </a:pPr>
            <a:r>
              <a:rPr lang="en-US" sz="2200" dirty="0">
                <a:solidFill>
                  <a:srgbClr val="008000"/>
                </a:solidFill>
              </a:rPr>
              <a:t>SCR, </a:t>
            </a:r>
            <a:r>
              <a:rPr lang="en-US" sz="2200" dirty="0" err="1">
                <a:solidFill>
                  <a:srgbClr val="008000"/>
                </a:solidFill>
              </a:rPr>
              <a:t>VisIt</a:t>
            </a:r>
            <a:r>
              <a:rPr lang="en-US" sz="2200" dirty="0">
                <a:solidFill>
                  <a:srgbClr val="008000"/>
                </a:solidFill>
              </a:rPr>
              <a:t>, </a:t>
            </a:r>
            <a:r>
              <a:rPr lang="en-US" sz="2200" dirty="0" err="1">
                <a:solidFill>
                  <a:srgbClr val="008000"/>
                </a:solidFill>
              </a:rPr>
              <a:t>Darshan</a:t>
            </a:r>
            <a:r>
              <a:rPr lang="en-US" sz="2200" dirty="0">
                <a:solidFill>
                  <a:srgbClr val="008000"/>
                </a:solidFill>
              </a:rPr>
              <a:t>, </a:t>
            </a:r>
            <a:r>
              <a:rPr lang="en-US" sz="2200" dirty="0">
                <a:solidFill>
                  <a:srgbClr val="FF0000"/>
                </a:solidFill>
              </a:rPr>
              <a:t>Caliper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7255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5889250"/>
              </p:ext>
            </p:extLst>
          </p:nvPr>
        </p:nvGraphicFramePr>
        <p:xfrm>
          <a:off x="471469" y="1462565"/>
          <a:ext cx="8229600" cy="4209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Success: Identified &amp; Improved</a:t>
            </a:r>
            <a:br>
              <a:rPr lang="en-US" dirty="0"/>
            </a:br>
            <a:r>
              <a:rPr lang="en-US" dirty="0"/>
              <a:t>Single-Node Peak Memory Usage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5706844"/>
            <a:ext cx="91440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b" anchorCtr="0">
            <a:spAutoFit/>
          </a:bodyPr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</a:rPr>
              <a:t>Placed $120K Contract with The HDF Group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To Further Improve Peak Memory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372228" y="2369533"/>
            <a:ext cx="2654106" cy="3189103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2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651774"/>
          </a:xfrm>
        </p:spPr>
        <p:txBody>
          <a:bodyPr/>
          <a:lstStyle/>
          <a:p>
            <a:r>
              <a:rPr lang="en-US" dirty="0"/>
              <a:t>MACSio Examples (Silo) Visualized with VisIt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616098"/>
            <a:ext cx="8229600" cy="1702121"/>
          </a:xfrm>
        </p:spPr>
        <p:txBody>
          <a:bodyPr/>
          <a:lstStyle/>
          <a:p>
            <a:r>
              <a:rPr lang="en-US" dirty="0"/>
              <a:t>4 processors, </a:t>
            </a:r>
            <a:r>
              <a:rPr lang="en-US" dirty="0" err="1"/>
              <a:t>avg_num_parts</a:t>
            </a:r>
            <a:r>
              <a:rPr lang="en-US" dirty="0"/>
              <a:t> = 2.5, tot = 10 parts</a:t>
            </a:r>
          </a:p>
          <a:p>
            <a:r>
              <a:rPr lang="en-US" dirty="0"/>
              <a:t>Showing block </a:t>
            </a:r>
            <a:r>
              <a:rPr lang="en-US" dirty="0" err="1"/>
              <a:t>decomp</a:t>
            </a:r>
            <a:r>
              <a:rPr lang="en-US" dirty="0"/>
              <a:t>, spherical </a:t>
            </a:r>
            <a:r>
              <a:rPr lang="en-US" dirty="0" err="1"/>
              <a:t>var</a:t>
            </a:r>
            <a:r>
              <a:rPr lang="en-US" dirty="0"/>
              <a:t> + 2 </a:t>
            </a:r>
            <a:r>
              <a:rPr lang="en-US" dirty="0" err="1"/>
              <a:t>vars</a:t>
            </a:r>
            <a:r>
              <a:rPr lang="en-US" dirty="0"/>
              <a:t> w/</a:t>
            </a:r>
            <a:r>
              <a:rPr lang="en-US" dirty="0" err="1"/>
              <a:t>Perlin</a:t>
            </a:r>
            <a:r>
              <a:rPr lang="en-US" dirty="0"/>
              <a:t> noise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42254" y="1491607"/>
            <a:ext cx="8253423" cy="2992217"/>
            <a:chOff x="466676" y="1051978"/>
            <a:chExt cx="8253423" cy="2992217"/>
          </a:xfrm>
        </p:grpSpPr>
        <p:pic>
          <p:nvPicPr>
            <p:cNvPr id="6" name="Content Placeholder 3" descr="macsio_silo_vars.tif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0" b="289"/>
            <a:stretch/>
          </p:blipFill>
          <p:spPr>
            <a:xfrm>
              <a:off x="466676" y="1051978"/>
              <a:ext cx="8229600" cy="2975868"/>
            </a:xfrm>
            <a:prstGeom prst="rect">
              <a:avLst/>
            </a:prstGeom>
          </p:spPr>
        </p:pic>
        <p:pic>
          <p:nvPicPr>
            <p:cNvPr id="7" name="Content Placeholder 3" descr="macsio_perlin_examples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12" t="3812" r="44567" b="3812"/>
            <a:stretch/>
          </p:blipFill>
          <p:spPr>
            <a:xfrm>
              <a:off x="5524024" y="1102963"/>
              <a:ext cx="1511276" cy="2916164"/>
            </a:xfrm>
            <a:prstGeom prst="rect">
              <a:avLst/>
            </a:prstGeom>
          </p:spPr>
        </p:pic>
        <p:pic>
          <p:nvPicPr>
            <p:cNvPr id="8" name="Content Placeholder 3" descr="macsio_perlin_examples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38" t="3812" r="9002" b="3812"/>
            <a:stretch/>
          </p:blipFill>
          <p:spPr>
            <a:xfrm>
              <a:off x="7152268" y="1082229"/>
              <a:ext cx="1567831" cy="2961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2559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2048 Core Example on Vulcan</a:t>
            </a:r>
          </a:p>
        </p:txBody>
      </p:sp>
      <p:pic>
        <p:nvPicPr>
          <p:cNvPr id="6" name="Content Placeholder 5" descr="macsio_2048_vulcan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2" r="10432"/>
          <a:stretch>
            <a:fillRect/>
          </a:stretch>
        </p:blipFill>
        <p:spPr/>
      </p:pic>
      <p:pic>
        <p:nvPicPr>
          <p:cNvPr id="7" name="Content Placeholder 6" descr="macsio_2048_vulcan_var.tiff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2" r="104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6678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MACSio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25" y="1436688"/>
            <a:ext cx="4491839" cy="488153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Currently all C and uses GMake</a:t>
            </a:r>
          </a:p>
          <a:p>
            <a:pPr lvl="1"/>
            <a:r>
              <a:rPr lang="en-US" dirty="0"/>
              <a:t>MACSio main + utils: ~4500 lines</a:t>
            </a:r>
          </a:p>
          <a:p>
            <a:pPr lvl="1"/>
            <a:r>
              <a:rPr lang="en-US" sz="1900" dirty="0"/>
              <a:t>Silo: ~900, HDF5: ~600, Exodus: ~600</a:t>
            </a:r>
          </a:p>
          <a:p>
            <a:r>
              <a:rPr lang="en-US" dirty="0" err="1"/>
              <a:t>Doxygen</a:t>
            </a:r>
            <a:r>
              <a:rPr lang="en-US" dirty="0"/>
              <a:t> documented</a:t>
            </a:r>
          </a:p>
          <a:p>
            <a:r>
              <a:rPr lang="en-US" dirty="0"/>
              <a:t>GPL Open Source, on Github</a:t>
            </a:r>
          </a:p>
          <a:p>
            <a:pPr lvl="1"/>
            <a:r>
              <a:rPr lang="en-US" dirty="0">
                <a:hlinkClick r:id="rId2"/>
              </a:rPr>
              <a:t>https://github.com/LLNL/MACSio</a:t>
            </a:r>
            <a:endParaRPr lang="en-US" dirty="0"/>
          </a:p>
          <a:p>
            <a:r>
              <a:rPr lang="en-US" dirty="0"/>
              <a:t>Volunteers for new plugins?</a:t>
            </a:r>
          </a:p>
          <a:p>
            <a:pPr lvl="1"/>
            <a:r>
              <a:rPr lang="en-US" dirty="0"/>
              <a:t>AWE added a </a:t>
            </a:r>
            <a:r>
              <a:rPr lang="en-US" dirty="0" err="1"/>
              <a:t>TyphonIO</a:t>
            </a:r>
            <a:r>
              <a:rPr lang="en-US" dirty="0"/>
              <a:t> plugin</a:t>
            </a:r>
          </a:p>
          <a:p>
            <a:pPr lvl="1"/>
            <a:r>
              <a:rPr lang="en-US" dirty="0"/>
              <a:t>Contact: </a:t>
            </a:r>
            <a:r>
              <a:rPr lang="en-US" dirty="0">
                <a:hlinkClick r:id="rId3"/>
              </a:rPr>
              <a:t>miller86@llnl.gov</a:t>
            </a:r>
            <a:endParaRPr lang="en-US" dirty="0"/>
          </a:p>
        </p:txBody>
      </p:sp>
      <p:pic>
        <p:nvPicPr>
          <p:cNvPr id="4" name="Picture 3" descr="macsio_doc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094" y="439629"/>
            <a:ext cx="4075856" cy="2285826"/>
          </a:xfrm>
          <a:prstGeom prst="rect">
            <a:avLst/>
          </a:prstGeom>
          <a:effectLst>
            <a:outerShdw blurRad="76200" dist="38100" dir="2700000" sx="101000" sy="101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2397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091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“POSIX IO Must Die!”</a:t>
            </a:r>
          </a:p>
          <a:p>
            <a:pPr lvl="1"/>
            <a:r>
              <a:rPr lang="en-US" dirty="0"/>
              <a:t>Jeffery Layton, Linux Magazine, March 2010</a:t>
            </a:r>
          </a:p>
          <a:p>
            <a:pPr lvl="1"/>
            <a:r>
              <a:rPr lang="en-US" dirty="0"/>
              <a:t>Oft used rational for replacing file systems with object stores</a:t>
            </a:r>
          </a:p>
          <a:p>
            <a:r>
              <a:rPr lang="en-US" dirty="0"/>
              <a:t>POSIX File Semantics</a:t>
            </a:r>
          </a:p>
          <a:p>
            <a:pPr lvl="1"/>
            <a:r>
              <a:rPr lang="en-US" dirty="0"/>
              <a:t>Sequential consistency, Atomicity, ...</a:t>
            </a:r>
          </a:p>
          <a:p>
            <a:pPr lvl="1"/>
            <a:r>
              <a:rPr lang="en-US" dirty="0"/>
              <a:t>Locking used to implement these hurts!</a:t>
            </a:r>
          </a:p>
          <a:p>
            <a:r>
              <a:rPr lang="en-US" dirty="0"/>
              <a:t>POSIX File Interfaces</a:t>
            </a:r>
          </a:p>
          <a:p>
            <a:pPr lvl="1"/>
            <a:r>
              <a:rPr lang="en-US" dirty="0">
                <a:latin typeface="Courier"/>
                <a:cs typeface="Courier"/>
              </a:rPr>
              <a:t>stat, open, read, write, seek, close</a:t>
            </a:r>
          </a:p>
          <a:p>
            <a:pPr lvl="1"/>
            <a:r>
              <a:rPr lang="en-US" dirty="0"/>
              <a:t>Our workflows operate everywhere, Laptop to LCF, on these interfaces</a:t>
            </a:r>
          </a:p>
          <a:p>
            <a:pPr lvl="1"/>
            <a:r>
              <a:rPr lang="en-US" dirty="0"/>
              <a:t>Ginormous effort to replace!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are so four decades ago...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5706844"/>
            <a:ext cx="91440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b" anchorCtr="0">
            <a:spAutoFit/>
          </a:bodyPr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</a:rPr>
              <a:t>By all means, let the semantics die!</a:t>
            </a:r>
          </a:p>
          <a:p>
            <a:pPr algn="ctr" eaLnBrk="0" hangingPunct="0"/>
            <a:r>
              <a:rPr lang="en-US" b="1" dirty="0">
                <a:solidFill>
                  <a:schemeClr val="bg1"/>
                </a:solidFill>
              </a:rPr>
              <a:t>But interfaces and files are here to stay</a:t>
            </a:r>
          </a:p>
        </p:txBody>
      </p:sp>
    </p:spTree>
    <p:extLst>
      <p:ext uri="{BB962C8B-B14F-4D97-AF65-F5344CB8AC3E}">
        <p14:creationId xmlns:p14="http://schemas.microsoft.com/office/powerpoint/2010/main" val="2918465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Easily and Independently Vary Test Parameters For...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Weak / Strong Scaling Studies</a:t>
            </a:r>
          </a:p>
          <a:p>
            <a:r>
              <a:rPr lang="en-US" dirty="0"/>
              <a:t>I/O Hardware Architecture</a:t>
            </a:r>
          </a:p>
          <a:p>
            <a:pPr lvl="1"/>
            <a:r>
              <a:rPr lang="en-US" dirty="0"/>
              <a:t>Burst Buffers</a:t>
            </a:r>
          </a:p>
          <a:p>
            <a:pPr lvl="1"/>
            <a:r>
              <a:rPr lang="en-US" dirty="0"/>
              <a:t>I/O &amp; Compute Node Affinities</a:t>
            </a:r>
          </a:p>
          <a:p>
            <a:pPr lvl="1"/>
            <a:r>
              <a:rPr lang="en-US" dirty="0"/>
              <a:t>File system interfaces</a:t>
            </a:r>
          </a:p>
          <a:p>
            <a:r>
              <a:rPr lang="en-US" dirty="0"/>
              <a:t>Different I/O libraries (plugins)</a:t>
            </a:r>
          </a:p>
          <a:p>
            <a:pPr lvl="1"/>
            <a:r>
              <a:rPr lang="en-US" dirty="0"/>
              <a:t>Silo, Exodus</a:t>
            </a:r>
          </a:p>
          <a:p>
            <a:pPr lvl="1"/>
            <a:r>
              <a:rPr lang="en-US" dirty="0"/>
              <a:t>HDF5, </a:t>
            </a:r>
            <a:r>
              <a:rPr lang="en-US" dirty="0" err="1"/>
              <a:t>Xdmf</a:t>
            </a:r>
            <a:r>
              <a:rPr lang="en-US" dirty="0"/>
              <a:t>, Adios...</a:t>
            </a:r>
          </a:p>
          <a:p>
            <a:r>
              <a:rPr lang="en-US" dirty="0"/>
              <a:t>Data-in-transit (DIT) services</a:t>
            </a:r>
          </a:p>
          <a:p>
            <a:pPr lvl="1"/>
            <a:r>
              <a:rPr lang="en-US" dirty="0"/>
              <a:t>transpose / re-order</a:t>
            </a:r>
          </a:p>
          <a:p>
            <a:pPr lvl="1"/>
            <a:r>
              <a:rPr lang="en-US" dirty="0"/>
              <a:t>compression</a:t>
            </a:r>
          </a:p>
          <a:p>
            <a:pPr lvl="1"/>
            <a:r>
              <a:rPr lang="en-US" dirty="0"/>
              <a:t>checksumming</a:t>
            </a:r>
          </a:p>
          <a:p>
            <a:pPr lvl="1"/>
            <a:r>
              <a:rPr lang="en-US" dirty="0"/>
              <a:t>precision conversion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Parallel I/O paradigms</a:t>
            </a:r>
          </a:p>
          <a:p>
            <a:pPr lvl="1"/>
            <a:r>
              <a:rPr lang="en-US" dirty="0"/>
              <a:t>N:1, N:M, N:N</a:t>
            </a:r>
          </a:p>
          <a:p>
            <a:pPr lvl="1"/>
            <a:r>
              <a:rPr lang="en-US" dirty="0" err="1"/>
              <a:t>Strided</a:t>
            </a:r>
            <a:r>
              <a:rPr lang="en-US" dirty="0"/>
              <a:t>/Segmented,</a:t>
            </a:r>
          </a:p>
          <a:p>
            <a:pPr lvl="1"/>
            <a:r>
              <a:rPr lang="en-US" dirty="0"/>
              <a:t>Collective/Independent</a:t>
            </a:r>
          </a:p>
          <a:p>
            <a:pPr lvl="1"/>
            <a:r>
              <a:rPr lang="en-US" dirty="0"/>
              <a:t>Two-Phase</a:t>
            </a:r>
          </a:p>
          <a:p>
            <a:r>
              <a:rPr lang="en-US" dirty="0"/>
              <a:t>Application Data Objects</a:t>
            </a:r>
          </a:p>
          <a:p>
            <a:pPr lvl="1"/>
            <a:r>
              <a:rPr lang="en-US" dirty="0"/>
              <a:t>Structured, Unstructured, AMR, Arbitrary Polyhedral meshes</a:t>
            </a:r>
          </a:p>
          <a:p>
            <a:pPr lvl="1"/>
            <a:r>
              <a:rPr lang="en-US" dirty="0"/>
              <a:t>Scalar, vector, tensor variables</a:t>
            </a:r>
          </a:p>
          <a:p>
            <a:pPr lvl="1"/>
            <a:r>
              <a:rPr lang="en-US" dirty="0"/>
              <a:t>Mixing Materials and subset </a:t>
            </a:r>
            <a:r>
              <a:rPr lang="en-US" dirty="0" err="1"/>
              <a:t>vars</a:t>
            </a:r>
            <a:endParaRPr lang="en-US" dirty="0"/>
          </a:p>
          <a:p>
            <a:r>
              <a:rPr lang="en-US" dirty="0"/>
              <a:t>Integrate with external tools</a:t>
            </a:r>
          </a:p>
          <a:p>
            <a:pPr lvl="1"/>
            <a:r>
              <a:rPr lang="en-US" dirty="0"/>
              <a:t>SCR</a:t>
            </a:r>
          </a:p>
          <a:p>
            <a:pPr lvl="1"/>
            <a:r>
              <a:rPr lang="en-US" dirty="0" err="1"/>
              <a:t>Darshan</a:t>
            </a:r>
            <a:endParaRPr lang="en-US" dirty="0"/>
          </a:p>
          <a:p>
            <a:pPr lvl="1"/>
            <a:r>
              <a:rPr lang="en-US" dirty="0" err="1"/>
              <a:t>VisIt</a:t>
            </a:r>
            <a:r>
              <a:rPr lang="en-US" dirty="0"/>
              <a:t> / </a:t>
            </a:r>
            <a:r>
              <a:rPr lang="en-US" dirty="0" err="1"/>
              <a:t>Paraview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776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MACSio?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800"/>
              </a:lnSpc>
            </a:pPr>
            <a:r>
              <a:rPr lang="en-US" sz="3200" b="1" dirty="0">
                <a:solidFill>
                  <a:srgbClr val="0F4F97"/>
                </a:solidFill>
              </a:rPr>
              <a:t>M</a:t>
            </a:r>
            <a:r>
              <a:rPr lang="en-US" dirty="0"/>
              <a:t>ulti-purpose</a:t>
            </a:r>
          </a:p>
          <a:p>
            <a:pPr>
              <a:lnSpc>
                <a:spcPts val="3800"/>
              </a:lnSpc>
            </a:pPr>
            <a:r>
              <a:rPr lang="en-US" sz="3200" b="1" dirty="0">
                <a:solidFill>
                  <a:srgbClr val="0F4F97"/>
                </a:solidFill>
              </a:rPr>
              <a:t>A</a:t>
            </a:r>
            <a:r>
              <a:rPr lang="en-US" dirty="0"/>
              <a:t>pplication-</a:t>
            </a:r>
            <a:r>
              <a:rPr lang="en-US" sz="3200" b="1" dirty="0">
                <a:solidFill>
                  <a:srgbClr val="0F4F97"/>
                </a:solidFill>
              </a:rPr>
              <a:t>C</a:t>
            </a:r>
            <a:r>
              <a:rPr lang="en-US" dirty="0"/>
              <a:t>entric</a:t>
            </a:r>
          </a:p>
          <a:p>
            <a:pPr>
              <a:lnSpc>
                <a:spcPts val="3800"/>
              </a:lnSpc>
            </a:pPr>
            <a:r>
              <a:rPr lang="en-US" sz="3200" b="1" dirty="0">
                <a:solidFill>
                  <a:srgbClr val="0F4F97"/>
                </a:solidFill>
              </a:rPr>
              <a:t>S</a:t>
            </a:r>
            <a:r>
              <a:rPr lang="en-US" dirty="0"/>
              <a:t>calable </a:t>
            </a:r>
            <a:r>
              <a:rPr lang="en-US" sz="3200" b="1" dirty="0">
                <a:solidFill>
                  <a:srgbClr val="0F4F97"/>
                </a:solidFill>
              </a:rPr>
              <a:t>i/o</a:t>
            </a:r>
            <a:endParaRPr lang="en-US" dirty="0"/>
          </a:p>
          <a:p>
            <a:pPr>
              <a:lnSpc>
                <a:spcPts val="3800"/>
              </a:lnSpc>
            </a:pPr>
            <a:r>
              <a:rPr lang="en-US" dirty="0"/>
              <a:t>Proxy application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718648" y="1436688"/>
            <a:ext cx="4217481" cy="4881532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en-US" dirty="0"/>
              <a:t>Highly Flexible</a:t>
            </a:r>
          </a:p>
          <a:p>
            <a:pPr>
              <a:lnSpc>
                <a:spcPts val="3800"/>
              </a:lnSpc>
            </a:pPr>
            <a:r>
              <a:rPr lang="en-US" dirty="0"/>
              <a:t>High Level of Abstraction (LOA)</a:t>
            </a:r>
          </a:p>
          <a:p>
            <a:pPr>
              <a:lnSpc>
                <a:spcPts val="3800"/>
              </a:lnSpc>
            </a:pPr>
            <a:r>
              <a:rPr lang="en-US" dirty="0"/>
              <a:t>Parallel I/O “Workloads”</a:t>
            </a:r>
          </a:p>
          <a:p>
            <a:pPr>
              <a:lnSpc>
                <a:spcPts val="3800"/>
              </a:lnSpc>
            </a:pPr>
            <a:r>
              <a:rPr lang="en-US" dirty="0"/>
              <a:t>More than a “benchmark”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5706844"/>
            <a:ext cx="91440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b" anchorCtr="0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MACSio aims to represent workloads from real HPC applications</a:t>
            </a: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enable comparisons among various approaches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3362470" y="1589731"/>
            <a:ext cx="1334024" cy="301501"/>
          </a:xfrm>
          <a:prstGeom prst="rightArrow">
            <a:avLst/>
          </a:prstGeom>
          <a:solidFill>
            <a:srgbClr val="558ED5"/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3362470" y="2299451"/>
            <a:ext cx="1334024" cy="301501"/>
          </a:xfrm>
          <a:prstGeom prst="rightArrow">
            <a:avLst/>
          </a:prstGeom>
          <a:solidFill>
            <a:srgbClr val="558ED5"/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3362470" y="3012089"/>
            <a:ext cx="1334024" cy="301501"/>
          </a:xfrm>
          <a:prstGeom prst="rightArrow">
            <a:avLst/>
          </a:prstGeom>
          <a:solidFill>
            <a:srgbClr val="558ED5"/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3362470" y="3724727"/>
            <a:ext cx="1334024" cy="301501"/>
          </a:xfrm>
          <a:prstGeom prst="rightArrow">
            <a:avLst/>
          </a:prstGeom>
          <a:solidFill>
            <a:srgbClr val="558ED5"/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59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uiExpand="1" build="p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Existing tools don’t operate at LOA of real applications</a:t>
            </a:r>
          </a:p>
          <a:p>
            <a:r>
              <a:rPr lang="en-US" dirty="0"/>
              <a:t>Benchmarks often limited in scope</a:t>
            </a:r>
          </a:p>
          <a:p>
            <a:pPr lvl="1"/>
            <a:r>
              <a:rPr lang="en-US" dirty="0"/>
              <a:t>Unable to drive wide a variety of I/O loads</a:t>
            </a:r>
          </a:p>
          <a:p>
            <a:pPr lvl="1"/>
            <a:r>
              <a:rPr lang="en-US" dirty="0"/>
              <a:t>Specific to a particular parallel I/O paradigm</a:t>
            </a:r>
          </a:p>
          <a:p>
            <a:pPr lvl="1"/>
            <a:r>
              <a:rPr lang="en-US" dirty="0"/>
              <a:t>Not easily extendible</a:t>
            </a:r>
          </a:p>
          <a:p>
            <a:r>
              <a:rPr lang="en-US" dirty="0"/>
              <a:t>Application kernels also limited</a:t>
            </a:r>
          </a:p>
          <a:p>
            <a:pPr lvl="1"/>
            <a:r>
              <a:rPr lang="en-US" dirty="0"/>
              <a:t>Ignore I/O entirely</a:t>
            </a:r>
          </a:p>
          <a:p>
            <a:pPr lvl="1"/>
            <a:r>
              <a:rPr lang="en-US" dirty="0"/>
              <a:t>Only one specific I/O load</a:t>
            </a:r>
          </a:p>
          <a:p>
            <a:pPr lvl="1"/>
            <a:r>
              <a:rPr lang="en-US" dirty="0"/>
              <a:t>Only one specific I/O paradigm</a:t>
            </a:r>
          </a:p>
          <a:p>
            <a:pPr lvl="1"/>
            <a:r>
              <a:rPr lang="en-US" dirty="0"/>
              <a:t>Not easily extendible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MACSio?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5706844"/>
            <a:ext cx="91440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b" anchorCtr="0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MACSio aims to be</a:t>
            </a:r>
          </a:p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Highly Flexible</a:t>
            </a:r>
          </a:p>
        </p:txBody>
      </p:sp>
    </p:spTree>
    <p:extLst>
      <p:ext uri="{BB962C8B-B14F-4D97-AF65-F5344CB8AC3E}">
        <p14:creationId xmlns:p14="http://schemas.microsoft.com/office/powerpoint/2010/main" val="455285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92" y="2518199"/>
            <a:ext cx="3526726" cy="261738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5836378"/>
              </p:ext>
            </p:extLst>
          </p:nvPr>
        </p:nvGraphicFramePr>
        <p:xfrm>
          <a:off x="5647878" y="2681983"/>
          <a:ext cx="2634972" cy="2434683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634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205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Example Objects</a:t>
                      </a:r>
                      <a:endParaRPr lang="en-US" sz="1400" b="1" i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50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Physics</a:t>
                      </a:r>
                      <a:r>
                        <a:rPr lang="en-US" sz="1000" baseline="0" dirty="0"/>
                        <a:t>, Chemistry, Materials...</a:t>
                      </a:r>
                      <a:endParaRPr lang="en-US" sz="10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988">
                <a:tc>
                  <a:txBody>
                    <a:bodyPr/>
                    <a:lstStyle/>
                    <a:p>
                      <a:pPr algn="ctr"/>
                      <a:r>
                        <a:rPr lang="en-US" sz="1000" baseline="0" dirty="0"/>
                        <a:t>PDEs, Fields, Topologies, Manifolds</a:t>
                      </a:r>
                      <a:endParaRPr lang="en-US" sz="1000" i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50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Meshes</a:t>
                      </a:r>
                      <a:r>
                        <a:rPr lang="en-US" sz="1000" baseline="0" dirty="0"/>
                        <a:t>, Materials, Variables</a:t>
                      </a:r>
                      <a:endParaRPr lang="en-US" sz="10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50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Arrays, Structs,</a:t>
                      </a:r>
                      <a:r>
                        <a:rPr lang="en-US" sz="1000" baseline="0" dirty="0"/>
                        <a:t> </a:t>
                      </a:r>
                      <a:r>
                        <a:rPr lang="en-US" sz="1000" dirty="0"/>
                        <a:t>Lists, Trees</a:t>
                      </a:r>
                      <a:endParaRPr lang="en-US" sz="10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98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Ints,</a:t>
                      </a:r>
                      <a:r>
                        <a:rPr lang="en-US" sz="1000" baseline="0" dirty="0"/>
                        <a:t> Floats,</a:t>
                      </a:r>
                      <a:r>
                        <a:rPr lang="en-US" sz="1000" dirty="0"/>
                        <a:t> Pointers,</a:t>
                      </a:r>
                      <a:r>
                        <a:rPr lang="en-US" sz="1000" baseline="0" dirty="0"/>
                        <a:t> Offsets, Lengths</a:t>
                      </a:r>
                      <a:endParaRPr lang="en-US" sz="10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98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Files, Dirs, Links, Permissions,</a:t>
                      </a:r>
                      <a:r>
                        <a:rPr lang="en-US" sz="1000" baseline="0" dirty="0"/>
                        <a:t> Modes</a:t>
                      </a:r>
                      <a:endParaRPr lang="en-US" sz="10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003">
                <a:tc>
                  <a:txBody>
                    <a:bodyPr/>
                    <a:lstStyle/>
                    <a:p>
                      <a:pPr algn="ctr"/>
                      <a:r>
                        <a:rPr lang="en-US" sz="1000" baseline="0" dirty="0"/>
                        <a:t>Pages</a:t>
                      </a:r>
                      <a:r>
                        <a:rPr lang="en-US" sz="1000" dirty="0"/>
                        <a:t>, Inodes</a:t>
                      </a:r>
                      <a:r>
                        <a:rPr lang="en-US" sz="1000" baseline="0" dirty="0"/>
                        <a:t>, FATs, OSTs, OSDs</a:t>
                      </a:r>
                      <a:endParaRPr lang="en-US" sz="10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50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Bits, Volumes, Sectors, Tracks</a:t>
                      </a:r>
                      <a:endParaRPr lang="en-US" sz="10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I/O, Abstraction and the HPC I/O “Stack”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6834" y="1805243"/>
            <a:ext cx="4572000" cy="3323987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101600" dist="38100" dir="2700000" sx="101000" sy="101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ourier"/>
                <a:cs typeface="Courier"/>
              </a:rPr>
              <a:t>unsigned char img[256][256];</a:t>
            </a:r>
          </a:p>
          <a:p>
            <a:r>
              <a:rPr lang="en-US" sz="1000" dirty="0">
                <a:latin typeface="Courier"/>
                <a:cs typeface="Courier"/>
              </a:rPr>
              <a:t>int mysz=sizeof(img)/nranks, off=mysz*rank;</a:t>
            </a:r>
          </a:p>
          <a:p>
            <a:r>
              <a:rPr lang="en-US" sz="1000" dirty="0">
                <a:latin typeface="Courier"/>
                <a:cs typeface="Courier"/>
              </a:rPr>
              <a:t>struct hdr_t {int nx, ny, type, fill; } hdr;</a:t>
            </a:r>
          </a:p>
          <a:p>
            <a:r>
              <a:rPr lang="en-US" sz="1000" dirty="0">
                <a:latin typeface="Courier"/>
                <a:cs typeface="Courier"/>
              </a:rPr>
              <a:t>int hdrsz = sizeof(hdr);</a:t>
            </a:r>
          </a:p>
          <a:p>
            <a:endParaRPr lang="en-US" sz="1000" dirty="0">
              <a:latin typeface="Courier"/>
              <a:cs typeface="Courier"/>
            </a:endParaRPr>
          </a:p>
          <a:p>
            <a:r>
              <a:rPr lang="en-US" sz="1000" b="1" dirty="0">
                <a:solidFill>
                  <a:srgbClr val="3366FF"/>
                </a:solidFill>
                <a:latin typeface="Courier"/>
                <a:cs typeface="Courier"/>
              </a:rPr>
              <a:t>/* go to dir in fs where we store images */</a:t>
            </a:r>
          </a:p>
          <a:p>
            <a:r>
              <a:rPr lang="en-US" sz="1000" b="1" dirty="0">
                <a:solidFill>
                  <a:srgbClr val="FF0000"/>
                </a:solidFill>
                <a:latin typeface="Courier"/>
                <a:cs typeface="Courier"/>
              </a:rPr>
              <a:t>chdir</a:t>
            </a:r>
            <a:r>
              <a:rPr lang="en-US" sz="1000" dirty="0">
                <a:latin typeface="Courier"/>
                <a:cs typeface="Courier"/>
              </a:rPr>
              <a:t>(“my_images”);</a:t>
            </a:r>
          </a:p>
          <a:p>
            <a:endParaRPr lang="en-US" sz="1000" dirty="0">
              <a:latin typeface="Courier"/>
              <a:cs typeface="Courier"/>
            </a:endParaRPr>
          </a:p>
          <a:p>
            <a:r>
              <a:rPr lang="en-US" sz="1000" b="1" dirty="0">
                <a:solidFill>
                  <a:srgbClr val="3366FF"/>
                </a:solidFill>
                <a:latin typeface="Courier"/>
                <a:cs typeface="Courier"/>
              </a:rPr>
              <a:t>/* create image file and write header */</a:t>
            </a:r>
          </a:p>
          <a:p>
            <a:r>
              <a:rPr lang="en-US" sz="1000" dirty="0">
                <a:latin typeface="Courier"/>
                <a:cs typeface="Courier"/>
              </a:rPr>
              <a:t>if (rank == 0) {</a:t>
            </a:r>
          </a:p>
          <a:p>
            <a:r>
              <a:rPr lang="en-US" sz="1000" dirty="0">
                <a:latin typeface="Courier"/>
                <a:cs typeface="Courier"/>
              </a:rPr>
              <a:t>   fd = </a:t>
            </a:r>
            <a:r>
              <a:rPr lang="en-US" sz="1000" b="1" dirty="0">
                <a:solidFill>
                  <a:srgbClr val="FF0000"/>
                </a:solidFill>
                <a:latin typeface="Courier"/>
                <a:cs typeface="Courier"/>
              </a:rPr>
              <a:t>open</a:t>
            </a:r>
            <a:r>
              <a:rPr lang="en-US" sz="1000" dirty="0">
                <a:latin typeface="Courier"/>
                <a:cs typeface="Courier"/>
              </a:rPr>
              <a:t>("foo.dat", O_CREAT, 0600);</a:t>
            </a:r>
          </a:p>
          <a:p>
            <a:r>
              <a:rPr lang="en-US" sz="1000" dirty="0">
                <a:latin typeface="Courier"/>
                <a:cs typeface="Courier"/>
              </a:rPr>
              <a:t>   </a:t>
            </a:r>
            <a:r>
              <a:rPr lang="en-US" sz="1000" b="1" dirty="0">
                <a:solidFill>
                  <a:srgbClr val="FF0000"/>
                </a:solidFill>
                <a:latin typeface="Courier"/>
                <a:cs typeface="Courier"/>
              </a:rPr>
              <a:t>write</a:t>
            </a:r>
            <a:r>
              <a:rPr lang="en-US" sz="1000" dirty="0">
                <a:latin typeface="Courier"/>
                <a:cs typeface="Courier"/>
              </a:rPr>
              <a:t>(fd, &amp;hdr, hdrsz);</a:t>
            </a:r>
          </a:p>
          <a:p>
            <a:r>
              <a:rPr lang="en-US" sz="1000" dirty="0">
                <a:latin typeface="Courier"/>
                <a:cs typeface="Courier"/>
              </a:rPr>
              <a:t>   </a:t>
            </a:r>
            <a:r>
              <a:rPr lang="en-US" sz="1000" b="1" dirty="0">
                <a:solidFill>
                  <a:srgbClr val="FF0000"/>
                </a:solidFill>
                <a:latin typeface="Courier"/>
                <a:cs typeface="Courier"/>
              </a:rPr>
              <a:t>close</a:t>
            </a:r>
            <a:r>
              <a:rPr lang="en-US" sz="1000" dirty="0">
                <a:latin typeface="Courier"/>
                <a:cs typeface="Courier"/>
              </a:rPr>
              <a:t>(fd);</a:t>
            </a:r>
          </a:p>
          <a:p>
            <a:r>
              <a:rPr lang="en-US" sz="1000" dirty="0">
                <a:latin typeface="Courier"/>
                <a:cs typeface="Courier"/>
              </a:rPr>
              <a:t>}</a:t>
            </a:r>
          </a:p>
          <a:p>
            <a:r>
              <a:rPr lang="en-US" sz="1000" dirty="0">
                <a:latin typeface="Courier"/>
                <a:cs typeface="Courier"/>
              </a:rPr>
              <a:t>MPI_Barrier(MPI_COMM_WORLD);</a:t>
            </a:r>
          </a:p>
          <a:p>
            <a:endParaRPr lang="en-US" sz="1000" dirty="0">
              <a:latin typeface="Courier"/>
              <a:cs typeface="Courier"/>
            </a:endParaRPr>
          </a:p>
          <a:p>
            <a:r>
              <a:rPr lang="en-US" sz="1000" b="1" dirty="0">
                <a:solidFill>
                  <a:srgbClr val="3366FF"/>
                </a:solidFill>
                <a:latin typeface="Courier"/>
                <a:cs typeface="Courier"/>
              </a:rPr>
              <a:t>/* write this proc’s part of image */</a:t>
            </a:r>
          </a:p>
          <a:p>
            <a:r>
              <a:rPr lang="en-US" sz="1000" dirty="0">
                <a:latin typeface="Courier"/>
                <a:cs typeface="Courier"/>
              </a:rPr>
              <a:t>fd = </a:t>
            </a:r>
            <a:r>
              <a:rPr lang="en-US" sz="1000" b="1" dirty="0">
                <a:solidFill>
                  <a:srgbClr val="FF0000"/>
                </a:solidFill>
                <a:latin typeface="Courier"/>
                <a:cs typeface="Courier"/>
              </a:rPr>
              <a:t>open</a:t>
            </a:r>
            <a:r>
              <a:rPr lang="en-US" sz="1000" dirty="0">
                <a:latin typeface="Courier"/>
                <a:cs typeface="Courier"/>
              </a:rPr>
              <a:t>("foo.dat", O_WRONLY);</a:t>
            </a:r>
          </a:p>
          <a:p>
            <a:r>
              <a:rPr lang="en-US" sz="1000" b="1" dirty="0">
                <a:solidFill>
                  <a:srgbClr val="FF0000"/>
                </a:solidFill>
                <a:latin typeface="Courier"/>
                <a:cs typeface="Courier"/>
              </a:rPr>
              <a:t>pwrite</a:t>
            </a:r>
            <a:r>
              <a:rPr lang="en-US" sz="1000" dirty="0">
                <a:latin typeface="Courier"/>
                <a:cs typeface="Courier"/>
              </a:rPr>
              <a:t>(fd, &amp;img[off][0], mysz, hdrsz+off);</a:t>
            </a:r>
          </a:p>
          <a:p>
            <a:r>
              <a:rPr lang="en-US" sz="1000" b="1" dirty="0">
                <a:solidFill>
                  <a:srgbClr val="FF0000"/>
                </a:solidFill>
                <a:latin typeface="Courier"/>
                <a:cs typeface="Courier"/>
              </a:rPr>
              <a:t>close</a:t>
            </a:r>
            <a:r>
              <a:rPr lang="en-US" sz="1000" dirty="0">
                <a:latin typeface="Courier"/>
                <a:cs typeface="Courier"/>
              </a:rPr>
              <a:t>(fd);</a:t>
            </a:r>
          </a:p>
          <a:p>
            <a:endParaRPr lang="en-US" sz="1000" dirty="0">
              <a:latin typeface="Courier"/>
              <a:cs typeface="Couri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834" y="1805243"/>
            <a:ext cx="4572000" cy="38862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101600" dist="38100" dir="2700000" sx="101000" sy="101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ourier"/>
                <a:cs typeface="Courier"/>
              </a:rPr>
              <a:t>unsigned char img[256][256];</a:t>
            </a:r>
          </a:p>
          <a:p>
            <a:r>
              <a:rPr lang="en-US" sz="1000" dirty="0">
                <a:latin typeface="Courier"/>
                <a:cs typeface="Courier"/>
              </a:rPr>
              <a:t>int mysz=sizeof(img)/nranks, off=mysz*rank;</a:t>
            </a:r>
          </a:p>
          <a:p>
            <a:r>
              <a:rPr lang="en-US" sz="1000" dirty="0">
                <a:latin typeface="Courier"/>
                <a:cs typeface="Courier"/>
              </a:rPr>
              <a:t>struct hdr_t {int nx, ny, type, fill; } hdr;</a:t>
            </a:r>
          </a:p>
          <a:p>
            <a:r>
              <a:rPr lang="en-US" sz="1000" dirty="0">
                <a:latin typeface="Courier"/>
                <a:cs typeface="Courier"/>
              </a:rPr>
              <a:t>int hdrsz = sizeof(hdr);</a:t>
            </a:r>
          </a:p>
          <a:p>
            <a:endParaRPr lang="en-US" sz="1000" dirty="0">
              <a:latin typeface="Courier"/>
              <a:cs typeface="Courier"/>
            </a:endParaRPr>
          </a:p>
          <a:p>
            <a:r>
              <a:rPr lang="en-US" sz="1000" b="1" dirty="0">
                <a:solidFill>
                  <a:srgbClr val="3366FF"/>
                </a:solidFill>
                <a:latin typeface="Courier"/>
                <a:cs typeface="Courier"/>
              </a:rPr>
              <a:t>/* go to dir in fs where we store images */</a:t>
            </a:r>
          </a:p>
          <a:p>
            <a:r>
              <a:rPr lang="en-US" sz="1000" dirty="0">
                <a:latin typeface="Courier"/>
                <a:cs typeface="Courier"/>
              </a:rPr>
              <a:t>chdir(“my_images”);</a:t>
            </a:r>
          </a:p>
          <a:p>
            <a:endParaRPr lang="en-US" sz="1000" dirty="0">
              <a:latin typeface="Courier"/>
              <a:cs typeface="Courier"/>
            </a:endParaRPr>
          </a:p>
          <a:p>
            <a:r>
              <a:rPr lang="en-US" sz="1000" b="1" dirty="0">
                <a:solidFill>
                  <a:srgbClr val="3366FF"/>
                </a:solidFill>
                <a:latin typeface="Courier"/>
                <a:cs typeface="Courier"/>
              </a:rPr>
              <a:t>/* create image file and write header */</a:t>
            </a:r>
          </a:p>
          <a:p>
            <a:r>
              <a:rPr lang="en-US" sz="1000" dirty="0">
                <a:latin typeface="Courier"/>
                <a:cs typeface="Courier"/>
              </a:rPr>
              <a:t>if (rank == 0) {</a:t>
            </a:r>
          </a:p>
          <a:p>
            <a:r>
              <a:rPr lang="en-US" sz="1000" dirty="0">
                <a:latin typeface="Courier"/>
                <a:cs typeface="Courier"/>
              </a:rPr>
              <a:t>   fd = open("foo.dat", O_CREAT, 0600);</a:t>
            </a:r>
          </a:p>
          <a:p>
            <a:r>
              <a:rPr lang="en-US" sz="1000" dirty="0">
                <a:latin typeface="Courier"/>
                <a:cs typeface="Courier"/>
              </a:rPr>
              <a:t>   </a:t>
            </a:r>
            <a:r>
              <a:rPr lang="en-US" sz="1000" dirty="0">
                <a:solidFill>
                  <a:srgbClr val="000000"/>
                </a:solidFill>
                <a:latin typeface="Courier"/>
                <a:cs typeface="Courier"/>
              </a:rPr>
              <a:t>write</a:t>
            </a:r>
            <a:r>
              <a:rPr lang="en-US" sz="1000" dirty="0">
                <a:latin typeface="Courier"/>
                <a:cs typeface="Courier"/>
              </a:rPr>
              <a:t>(fd, &amp;hdr, hdrsz);</a:t>
            </a:r>
          </a:p>
          <a:p>
            <a:r>
              <a:rPr lang="en-US" sz="1000" dirty="0">
                <a:latin typeface="Courier"/>
                <a:cs typeface="Courier"/>
              </a:rPr>
              <a:t>   </a:t>
            </a:r>
            <a:r>
              <a:rPr lang="en-US" sz="1000" dirty="0">
                <a:solidFill>
                  <a:srgbClr val="000000"/>
                </a:solidFill>
                <a:latin typeface="Courier"/>
                <a:cs typeface="Courier"/>
              </a:rPr>
              <a:t>close</a:t>
            </a:r>
            <a:r>
              <a:rPr lang="en-US" sz="1000" dirty="0">
                <a:latin typeface="Courier"/>
                <a:cs typeface="Courier"/>
              </a:rPr>
              <a:t>(fd);</a:t>
            </a:r>
          </a:p>
          <a:p>
            <a:r>
              <a:rPr lang="en-US" sz="1000" dirty="0">
                <a:latin typeface="Courier"/>
                <a:cs typeface="Courier"/>
              </a:rPr>
              <a:t>}</a:t>
            </a:r>
          </a:p>
          <a:p>
            <a:r>
              <a:rPr lang="en-US" sz="1000" dirty="0">
                <a:latin typeface="Courier"/>
                <a:cs typeface="Courier"/>
              </a:rPr>
              <a:t>MPI_Barrier(MPI_COMM_WORLD);</a:t>
            </a:r>
          </a:p>
          <a:p>
            <a:endParaRPr lang="en-US" sz="1000" dirty="0">
              <a:latin typeface="Courier"/>
              <a:cs typeface="Courier"/>
            </a:endParaRPr>
          </a:p>
          <a:p>
            <a:r>
              <a:rPr lang="en-US" sz="1000" b="1" dirty="0">
                <a:solidFill>
                  <a:srgbClr val="3366FF"/>
                </a:solidFill>
                <a:latin typeface="Courier"/>
                <a:cs typeface="Courier"/>
              </a:rPr>
              <a:t>/* collectively open and write data */</a:t>
            </a:r>
          </a:p>
          <a:p>
            <a:r>
              <a:rPr lang="en-US" sz="1000" b="1" dirty="0">
                <a:solidFill>
                  <a:srgbClr val="FF0000"/>
                </a:solidFill>
                <a:latin typeface="Courier"/>
                <a:cs typeface="Courier"/>
              </a:rPr>
              <a:t>MPI_File_open</a:t>
            </a:r>
            <a:r>
              <a:rPr lang="en-US" sz="1000" dirty="0">
                <a:latin typeface="Courier"/>
                <a:cs typeface="Courier"/>
              </a:rPr>
              <a:t>(MPI_COMM_WORLD, “foo.dat”, </a:t>
            </a:r>
            <a:br>
              <a:rPr lang="en-US" sz="1000" dirty="0">
                <a:latin typeface="Courier"/>
                <a:cs typeface="Courier"/>
              </a:rPr>
            </a:br>
            <a:r>
              <a:rPr lang="en-US" sz="1000" dirty="0">
                <a:latin typeface="Courier"/>
                <a:cs typeface="Courier"/>
              </a:rPr>
              <a:t>    MPI_MODE_WRONLY|MPI_MODE_CREATE, MPI_INFO_NULL, fd);</a:t>
            </a:r>
          </a:p>
          <a:p>
            <a:r>
              <a:rPr lang="en-US" sz="1000" b="1" dirty="0">
                <a:solidFill>
                  <a:srgbClr val="FF0000"/>
                </a:solidFill>
                <a:latin typeface="Courier"/>
                <a:cs typeface="Courier"/>
              </a:rPr>
              <a:t>MPI_File_set_view</a:t>
            </a:r>
            <a:r>
              <a:rPr lang="en-US" sz="1000" dirty="0">
                <a:latin typeface="Courier"/>
                <a:cs typeface="Courier"/>
              </a:rPr>
              <a:t>(fd, hdrsz+off, MPI_UNSIGNED_CHAR,</a:t>
            </a:r>
            <a:br>
              <a:rPr lang="en-US" sz="1000" dirty="0">
                <a:latin typeface="Courier"/>
                <a:cs typeface="Courier"/>
              </a:rPr>
            </a:br>
            <a:r>
              <a:rPr lang="en-US" sz="1000" dirty="0">
                <a:latin typeface="Courier"/>
                <a:cs typeface="Courier"/>
              </a:rPr>
              <a:t>     MPI_UNSIGNED_CHAR, NULL, MPI_INFO_NULL);</a:t>
            </a:r>
          </a:p>
          <a:p>
            <a:r>
              <a:rPr lang="en-US" sz="1000" b="1" dirty="0">
                <a:solidFill>
                  <a:srgbClr val="FF0000"/>
                </a:solidFill>
                <a:latin typeface="Courier"/>
                <a:cs typeface="Courier"/>
              </a:rPr>
              <a:t>MPI_File_write_at_all</a:t>
            </a:r>
            <a:r>
              <a:rPr lang="en-US" sz="1000" dirty="0">
                <a:latin typeface="Courier"/>
                <a:cs typeface="Courier"/>
              </a:rPr>
              <a:t>(fd, 0, &amp;img[off][0], mysz,</a:t>
            </a:r>
            <a:br>
              <a:rPr lang="en-US" sz="1000" dirty="0">
                <a:latin typeface="Courier"/>
                <a:cs typeface="Courier"/>
              </a:rPr>
            </a:br>
            <a:r>
              <a:rPr lang="en-US" sz="1000" dirty="0">
                <a:latin typeface="Courier"/>
                <a:cs typeface="Courier"/>
              </a:rPr>
              <a:t>    MPI_UNSIGNED_CHAR, &amp;status);</a:t>
            </a:r>
          </a:p>
          <a:p>
            <a:r>
              <a:rPr lang="en-US" sz="1000" b="1" dirty="0">
                <a:solidFill>
                  <a:srgbClr val="FF0000"/>
                </a:solidFill>
                <a:latin typeface="Courier"/>
                <a:cs typeface="Courier"/>
              </a:rPr>
              <a:t>MPI_File_close</a:t>
            </a:r>
            <a:r>
              <a:rPr lang="en-US" sz="1000" dirty="0">
                <a:latin typeface="Courier"/>
                <a:cs typeface="Courier"/>
              </a:rPr>
              <a:t>(fd);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6834" y="1805243"/>
            <a:ext cx="4572000" cy="393954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101600" dist="38100" dir="2700000" sx="101000" sy="101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ourier"/>
                <a:cs typeface="Courier"/>
              </a:rPr>
              <a:t>unsigned char img[256][256];</a:t>
            </a:r>
          </a:p>
          <a:p>
            <a:r>
              <a:rPr lang="en-US" sz="1000" dirty="0">
                <a:latin typeface="Courier"/>
                <a:cs typeface="Courier"/>
              </a:rPr>
              <a:t>int mysz=sizeof(img)/nranks, off=mysz*rank;</a:t>
            </a:r>
          </a:p>
          <a:p>
            <a:r>
              <a:rPr lang="en-US" sz="1000" dirty="0">
                <a:latin typeface="Courier"/>
                <a:cs typeface="Courier"/>
              </a:rPr>
              <a:t>struct hdr_t {int nx, ny, type, fill; } hdr;</a:t>
            </a:r>
          </a:p>
          <a:p>
            <a:r>
              <a:rPr lang="en-US" sz="1000" dirty="0">
                <a:latin typeface="Courier"/>
                <a:cs typeface="Courier"/>
              </a:rPr>
              <a:t>int hdrsz = sizeof(hdr);</a:t>
            </a:r>
          </a:p>
          <a:p>
            <a:endParaRPr lang="en-US" sz="1000" dirty="0">
              <a:latin typeface="Courier"/>
              <a:cs typeface="Courier"/>
            </a:endParaRPr>
          </a:p>
          <a:p>
            <a:r>
              <a:rPr lang="en-US" sz="1000" b="1" dirty="0">
                <a:solidFill>
                  <a:srgbClr val="3366FF"/>
                </a:solidFill>
                <a:latin typeface="Courier"/>
                <a:cs typeface="Courier"/>
              </a:rPr>
              <a:t>/* open image database and write object */</a:t>
            </a:r>
          </a:p>
          <a:p>
            <a:r>
              <a:rPr lang="en-US" sz="1000" dirty="0">
                <a:latin typeface="Courier"/>
                <a:cs typeface="Courier"/>
              </a:rPr>
              <a:t>int x0 = 0, x1 = 256, y0 = off, y1 = off+mysz;</a:t>
            </a:r>
          </a:p>
          <a:p>
            <a:r>
              <a:rPr lang="en-US" sz="1000" dirty="0">
                <a:latin typeface="Courier"/>
                <a:cs typeface="Courier"/>
              </a:rPr>
              <a:t>ImgDb = </a:t>
            </a:r>
            <a:r>
              <a:rPr lang="en-US" sz="1000" b="1" dirty="0">
                <a:solidFill>
                  <a:srgbClr val="FF0000"/>
                </a:solidFill>
                <a:latin typeface="Courier"/>
                <a:cs typeface="Courier"/>
              </a:rPr>
              <a:t>ImageDB_Open</a:t>
            </a:r>
            <a:r>
              <a:rPr lang="en-US" sz="1000" dirty="0">
                <a:latin typeface="Courier"/>
                <a:cs typeface="Courier"/>
              </a:rPr>
              <a:t>(“my_images”):</a:t>
            </a:r>
          </a:p>
          <a:p>
            <a:r>
              <a:rPr lang="en-US" sz="1000" b="1" dirty="0">
                <a:solidFill>
                  <a:srgbClr val="FF0000"/>
                </a:solidFill>
                <a:latin typeface="Courier"/>
                <a:cs typeface="Courier"/>
              </a:rPr>
              <a:t>ImageDB_Put</a:t>
            </a:r>
            <a:r>
              <a:rPr lang="en-US" sz="1000" dirty="0">
                <a:latin typeface="Courier"/>
                <a:cs typeface="Courier"/>
              </a:rPr>
              <a:t>(“foo”, x0,y0,x1,y1, IDB_UCHAR, fillval, img);</a:t>
            </a:r>
          </a:p>
          <a:p>
            <a:r>
              <a:rPr lang="en-US" sz="1000" b="1" dirty="0">
                <a:solidFill>
                  <a:srgbClr val="FF0000"/>
                </a:solidFill>
                <a:latin typeface="Courier"/>
                <a:cs typeface="Courier"/>
              </a:rPr>
              <a:t>ImageDB_Close</a:t>
            </a:r>
            <a:r>
              <a:rPr lang="en-US" sz="1000" dirty="0">
                <a:latin typeface="Courier"/>
                <a:cs typeface="Courier"/>
              </a:rPr>
              <a:t>(Imgdb);</a:t>
            </a:r>
          </a:p>
          <a:p>
            <a:endParaRPr lang="en-US" sz="1000" dirty="0">
              <a:latin typeface="Courier"/>
              <a:cs typeface="Courier"/>
            </a:endParaRPr>
          </a:p>
          <a:p>
            <a:endParaRPr lang="en-US" sz="1000" dirty="0">
              <a:latin typeface="Courier"/>
              <a:cs typeface="Courier"/>
            </a:endParaRPr>
          </a:p>
          <a:p>
            <a:endParaRPr lang="en-US" sz="1000" dirty="0">
              <a:latin typeface="Courier"/>
              <a:cs typeface="Courier"/>
            </a:endParaRPr>
          </a:p>
          <a:p>
            <a:endParaRPr lang="en-US" sz="1000" dirty="0">
              <a:latin typeface="Courier"/>
              <a:cs typeface="Courier"/>
            </a:endParaRPr>
          </a:p>
          <a:p>
            <a:endParaRPr lang="en-US" sz="1000" dirty="0">
              <a:latin typeface="Courier"/>
              <a:cs typeface="Courier"/>
            </a:endParaRPr>
          </a:p>
          <a:p>
            <a:endParaRPr lang="en-US" sz="1000" dirty="0">
              <a:latin typeface="Courier"/>
              <a:cs typeface="Courier"/>
            </a:endParaRPr>
          </a:p>
          <a:p>
            <a:endParaRPr lang="en-US" sz="1000" dirty="0">
              <a:latin typeface="Courier"/>
              <a:cs typeface="Courier"/>
            </a:endParaRPr>
          </a:p>
          <a:p>
            <a:endParaRPr lang="en-US" sz="1000" dirty="0">
              <a:latin typeface="Courier"/>
              <a:cs typeface="Courier"/>
            </a:endParaRPr>
          </a:p>
          <a:p>
            <a:endParaRPr lang="en-US" sz="1000" dirty="0">
              <a:latin typeface="Courier"/>
              <a:cs typeface="Courier"/>
            </a:endParaRPr>
          </a:p>
          <a:p>
            <a:endParaRPr lang="en-US" sz="1000" dirty="0">
              <a:latin typeface="Courier"/>
              <a:cs typeface="Courier"/>
            </a:endParaRPr>
          </a:p>
          <a:p>
            <a:endParaRPr lang="en-US" sz="1000" dirty="0">
              <a:latin typeface="Courier"/>
              <a:cs typeface="Courier"/>
            </a:endParaRPr>
          </a:p>
          <a:p>
            <a:endParaRPr lang="en-US" sz="1000" dirty="0">
              <a:latin typeface="Courier"/>
              <a:cs typeface="Courier"/>
            </a:endParaRPr>
          </a:p>
          <a:p>
            <a:endParaRPr lang="en-US" sz="1000" dirty="0">
              <a:latin typeface="Courier"/>
              <a:cs typeface="Courier"/>
            </a:endParaRPr>
          </a:p>
          <a:p>
            <a:endParaRPr lang="en-US" sz="1000" dirty="0">
              <a:latin typeface="Courier"/>
              <a:cs typeface="Courier"/>
            </a:endParaRPr>
          </a:p>
          <a:p>
            <a:endParaRPr lang="en-US" sz="1000" dirty="0">
              <a:latin typeface="Courier"/>
              <a:cs typeface="Courier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284848" y="5331170"/>
            <a:ext cx="3361033" cy="914400"/>
            <a:chOff x="5661079" y="4892466"/>
            <a:chExt cx="3361033" cy="9144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7900" y="4892466"/>
              <a:ext cx="2284212" cy="914400"/>
            </a:xfrm>
            <a:prstGeom prst="rect">
              <a:avLst/>
            </a:prstGeom>
            <a:effectLst>
              <a:outerShdw blurRad="152400" dist="1270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/>
            <a:srcRect l="20791" b="31402"/>
            <a:stretch/>
          </p:blipFill>
          <p:spPr>
            <a:xfrm>
              <a:off x="5661079" y="4892466"/>
              <a:ext cx="1680833" cy="914400"/>
            </a:xfrm>
            <a:prstGeom prst="rect">
              <a:avLst/>
            </a:prstGeom>
            <a:effectLst>
              <a:outerShdw blurRad="152400" dist="1270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" name="Group 1"/>
          <p:cNvGrpSpPr/>
          <p:nvPr/>
        </p:nvGrpSpPr>
        <p:grpSpPr>
          <a:xfrm>
            <a:off x="5239947" y="1338160"/>
            <a:ext cx="3450835" cy="1143000"/>
            <a:chOff x="5416413" y="1198659"/>
            <a:chExt cx="3450835" cy="1143000"/>
          </a:xfrm>
        </p:grpSpPr>
        <p:pic>
          <p:nvPicPr>
            <p:cNvPr id="20" name="Picture 19" descr="computing1_875x500px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6997" y="1198659"/>
              <a:ext cx="2000251" cy="1143000"/>
            </a:xfrm>
            <a:prstGeom prst="rect">
              <a:avLst/>
            </a:prstGeom>
            <a:effectLst>
              <a:outerShdw blurRad="152400" dist="1270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Picture 15" descr="big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236"/>
            <a:stretch/>
          </p:blipFill>
          <p:spPr>
            <a:xfrm>
              <a:off x="5416413" y="1198659"/>
              <a:ext cx="1776692" cy="1143000"/>
            </a:xfrm>
            <a:prstGeom prst="rect">
              <a:avLst/>
            </a:prstGeom>
            <a:effectLst>
              <a:outerShdw blurRad="152400" dist="1270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58553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7" grpId="0" animBg="1"/>
      <p:bldP spid="7" grpId="1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07657" y="1734861"/>
            <a:ext cx="1576423" cy="3655750"/>
            <a:chOff x="707657" y="1283637"/>
            <a:chExt cx="1576423" cy="3655750"/>
          </a:xfrm>
        </p:grpSpPr>
        <p:cxnSp>
          <p:nvCxnSpPr>
            <p:cNvPr id="48" name="Straight Arrow Connector 47"/>
            <p:cNvCxnSpPr/>
            <p:nvPr/>
          </p:nvCxnSpPr>
          <p:spPr>
            <a:xfrm flipV="1">
              <a:off x="1495869" y="1653449"/>
              <a:ext cx="0" cy="328593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707657" y="1283637"/>
              <a:ext cx="1576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Increasing LOA</a:t>
              </a:r>
            </a:p>
          </p:txBody>
        </p:sp>
      </p:grpSp>
      <p:graphicFrame>
        <p:nvGraphicFramePr>
          <p:cNvPr id="8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7711855"/>
              </p:ext>
            </p:extLst>
          </p:nvPr>
        </p:nvGraphicFramePr>
        <p:xfrm>
          <a:off x="6025072" y="2506763"/>
          <a:ext cx="2781484" cy="2746924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1413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8360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Implementations</a:t>
                      </a:r>
                      <a:endParaRPr lang="en-US" sz="1400" b="1" i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63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ALE3D, Albany, LAMPS</a:t>
                      </a:r>
                      <a:endParaRPr lang="en-US" sz="900" i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929"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MFEM, FiberBundles, Sheafs, SAF</a:t>
                      </a:r>
                      <a:endParaRPr lang="en-US" sz="900" i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209"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baseline="0" dirty="0"/>
                        <a:t>Silo, LibMesh, Exodus, ITAPS, VTK</a:t>
                      </a:r>
                      <a:endParaRPr lang="en-US" sz="900" i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145"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baseline="0" dirty="0"/>
                        <a:t>HDF5, netCDF, ArrayIO, PDB</a:t>
                      </a:r>
                      <a:endParaRPr lang="en-US" sz="900" i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097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/>
                        <a:t>MPI-IO, XDR, stdio, aio, mmap</a:t>
                      </a:r>
                      <a:endParaRPr lang="en-US" sz="900" i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970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POSIX IO</a:t>
                      </a:r>
                      <a:endParaRPr lang="en-US" sz="900" i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i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48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GPFS, HDFS, Lustre</a:t>
                      </a:r>
                      <a:endParaRPr lang="en-US" sz="900" i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ext2/3, zfs,</a:t>
                      </a:r>
                      <a:r>
                        <a:rPr lang="en-US" sz="1000" baseline="0" dirty="0"/>
                        <a:t> xfs, hfs</a:t>
                      </a:r>
                      <a:endParaRPr lang="en-US" sz="1000" i="0" dirty="0"/>
                    </a:p>
                  </a:txBody>
                  <a:tcPr anchor="ctr">
                    <a:pattFill prst="wdUpDiag">
                      <a:fgClr>
                        <a:schemeClr val="accent4">
                          <a:shade val="60000"/>
                        </a:schemeClr>
                      </a:fgClr>
                      <a:bgClr>
                        <a:schemeClr val="accent4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45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" i="0" dirty="0"/>
                        <a:t> </a:t>
                      </a:r>
                    </a:p>
                  </a:txBody>
                  <a:tcPr anchor="ctr">
                    <a:pattFill prst="wdUpDiag">
                      <a:fgClr>
                        <a:schemeClr val="accent4">
                          <a:lumMod val="75000"/>
                        </a:schemeClr>
                      </a:fgClr>
                      <a:bgClr>
                        <a:schemeClr val="accent4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i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7970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/>
                        <a:t>hd, sd, cd, dvd, tape, ramdisk, flash</a:t>
                      </a:r>
                      <a:endParaRPr lang="en-US" sz="900" i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4950793"/>
              </p:ext>
            </p:extLst>
          </p:nvPr>
        </p:nvGraphicFramePr>
        <p:xfrm>
          <a:off x="1770760" y="2506650"/>
          <a:ext cx="2074498" cy="2747149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2074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085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Concepts</a:t>
                      </a:r>
                      <a:endParaRPr lang="en-US" sz="1400" b="1" i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31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Real World Phenomena</a:t>
                      </a:r>
                      <a:endParaRPr lang="en-US" sz="900" b="1" i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487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Continuous</a:t>
                      </a:r>
                      <a:r>
                        <a:rPr lang="en-US" sz="900" baseline="0" dirty="0"/>
                        <a:t> </a:t>
                      </a:r>
                      <a:r>
                        <a:rPr lang="en-US" sz="900" dirty="0"/>
                        <a:t>Mathematics</a:t>
                      </a:r>
                      <a:endParaRPr lang="en-US" sz="900" b="1" i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315"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/>
                        <a:t>Discrete Numerical Models</a:t>
                      </a:r>
                      <a:endParaRPr lang="en-US" sz="900" b="1" i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31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Prog.</a:t>
                      </a:r>
                      <a:r>
                        <a:rPr lang="en-US" sz="900" baseline="0" dirty="0"/>
                        <a:t> </a:t>
                      </a:r>
                      <a:r>
                        <a:rPr lang="en-US" sz="900" dirty="0"/>
                        <a:t>Language</a:t>
                      </a:r>
                      <a:r>
                        <a:rPr lang="en-US" sz="900" baseline="0" dirty="0"/>
                        <a:t> Data Constructs</a:t>
                      </a:r>
                      <a:endParaRPr lang="en-US" sz="900" b="1" i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487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 </a:t>
                      </a:r>
                      <a:r>
                        <a:rPr lang="en-US" sz="900" baseline="0" dirty="0"/>
                        <a:t>Storage (Main Mem.)</a:t>
                      </a:r>
                      <a:endParaRPr lang="en-US" sz="900" b="1" i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487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File</a:t>
                      </a:r>
                      <a:r>
                        <a:rPr lang="en-US" sz="900" baseline="0" dirty="0"/>
                        <a:t> Sy</a:t>
                      </a:r>
                      <a:r>
                        <a:rPr lang="en-US" sz="900" dirty="0"/>
                        <a:t>stem</a:t>
                      </a:r>
                      <a:endParaRPr lang="en-US" sz="900" b="1" i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628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Secondary </a:t>
                      </a:r>
                      <a:r>
                        <a:rPr lang="en-US" sz="900" baseline="0" dirty="0"/>
                        <a:t>S</a:t>
                      </a:r>
                      <a:r>
                        <a:rPr lang="en-US" sz="900" dirty="0"/>
                        <a:t>torage (logical)</a:t>
                      </a:r>
                      <a:endParaRPr lang="en-US" sz="900" b="1" i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31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Secondary</a:t>
                      </a:r>
                      <a:r>
                        <a:rPr lang="en-US" sz="900" baseline="0" dirty="0"/>
                        <a:t> </a:t>
                      </a:r>
                      <a:r>
                        <a:rPr lang="en-US" sz="900" dirty="0"/>
                        <a:t>Storage (physical)</a:t>
                      </a:r>
                      <a:endParaRPr lang="en-US" sz="900" b="1" i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9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2635060"/>
              </p:ext>
            </p:extLst>
          </p:nvPr>
        </p:nvGraphicFramePr>
        <p:xfrm>
          <a:off x="3867650" y="2506650"/>
          <a:ext cx="2135028" cy="274715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135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085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Objects</a:t>
                      </a:r>
                      <a:endParaRPr lang="en-US" sz="1400" b="1" i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31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Physics</a:t>
                      </a:r>
                      <a:r>
                        <a:rPr lang="en-US" sz="900" baseline="0" dirty="0"/>
                        <a:t>, Chemistry, Materials...</a:t>
                      </a:r>
                      <a:endParaRPr lang="en-US" sz="9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487"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/>
                        <a:t>PDEs, Fields, Topologies, Manifolds</a:t>
                      </a:r>
                      <a:endParaRPr lang="en-US" sz="900" i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31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Meshes</a:t>
                      </a:r>
                      <a:r>
                        <a:rPr lang="en-US" sz="900" baseline="0" dirty="0"/>
                        <a:t>, Materials, Variables</a:t>
                      </a:r>
                      <a:endParaRPr lang="en-US" sz="9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31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Arrays, Structs,</a:t>
                      </a:r>
                      <a:r>
                        <a:rPr lang="en-US" sz="900" baseline="0" dirty="0"/>
                        <a:t> </a:t>
                      </a:r>
                      <a:r>
                        <a:rPr lang="en-US" sz="900" dirty="0"/>
                        <a:t>Lists, Trees</a:t>
                      </a:r>
                      <a:endParaRPr lang="en-US" sz="9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487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Ints,</a:t>
                      </a:r>
                      <a:r>
                        <a:rPr lang="en-US" sz="900" baseline="0" dirty="0"/>
                        <a:t> Floats,</a:t>
                      </a:r>
                      <a:r>
                        <a:rPr lang="en-US" sz="900" dirty="0"/>
                        <a:t> Pointers,</a:t>
                      </a:r>
                      <a:r>
                        <a:rPr lang="en-US" sz="900" baseline="0" dirty="0"/>
                        <a:t> Offsets, Lengths</a:t>
                      </a:r>
                      <a:endParaRPr lang="en-US" sz="9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487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Files, Dirs, Links, Permissions,</a:t>
                      </a:r>
                      <a:r>
                        <a:rPr lang="en-US" sz="900" baseline="0" dirty="0"/>
                        <a:t> Modes</a:t>
                      </a:r>
                      <a:endParaRPr lang="en-US" sz="9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629"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/>
                        <a:t>Pages</a:t>
                      </a:r>
                      <a:r>
                        <a:rPr lang="en-US" sz="900" dirty="0"/>
                        <a:t>, Inodes</a:t>
                      </a:r>
                      <a:r>
                        <a:rPr lang="en-US" sz="900" baseline="0" dirty="0"/>
                        <a:t>, FATs, OSTs, OSDs</a:t>
                      </a:r>
                      <a:endParaRPr lang="en-US" sz="9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31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Bits, Volumes, Sectors, Tracks</a:t>
                      </a:r>
                      <a:endParaRPr lang="en-US" sz="9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143876" y="1282368"/>
            <a:ext cx="3450835" cy="1143000"/>
            <a:chOff x="5416413" y="1198659"/>
            <a:chExt cx="3450835" cy="1143000"/>
          </a:xfrm>
        </p:grpSpPr>
        <p:pic>
          <p:nvPicPr>
            <p:cNvPr id="11" name="Picture 10" descr="computing1_875x500px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6997" y="1198659"/>
              <a:ext cx="2000251" cy="1143000"/>
            </a:xfrm>
            <a:prstGeom prst="rect">
              <a:avLst/>
            </a:prstGeom>
            <a:effectLst>
              <a:outerShdw blurRad="152400" dist="1270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11" descr="big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236"/>
            <a:stretch/>
          </p:blipFill>
          <p:spPr>
            <a:xfrm>
              <a:off x="5416413" y="1198659"/>
              <a:ext cx="1776692" cy="1143000"/>
            </a:xfrm>
            <a:prstGeom prst="rect">
              <a:avLst/>
            </a:prstGeom>
            <a:effectLst>
              <a:outerShdw blurRad="152400" dist="1270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3266590" y="5407350"/>
            <a:ext cx="3361033" cy="914400"/>
            <a:chOff x="5661079" y="4892466"/>
            <a:chExt cx="3361033" cy="9144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7900" y="4892466"/>
              <a:ext cx="2284212" cy="914400"/>
            </a:xfrm>
            <a:prstGeom prst="rect">
              <a:avLst/>
            </a:prstGeom>
            <a:effectLst>
              <a:outerShdw blurRad="152400" dist="1270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5"/>
            <a:srcRect l="20791" b="31402"/>
            <a:stretch/>
          </p:blipFill>
          <p:spPr>
            <a:xfrm>
              <a:off x="5661079" y="4892466"/>
              <a:ext cx="1680833" cy="914400"/>
            </a:xfrm>
            <a:prstGeom prst="rect">
              <a:avLst/>
            </a:prstGeom>
            <a:effectLst>
              <a:outerShdw blurRad="152400" dist="1270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64" name="Group 63"/>
          <p:cNvGrpSpPr/>
          <p:nvPr/>
        </p:nvGrpSpPr>
        <p:grpSpPr>
          <a:xfrm>
            <a:off x="376117" y="3975771"/>
            <a:ext cx="5619835" cy="928473"/>
            <a:chOff x="376117" y="3524547"/>
            <a:chExt cx="5619835" cy="928473"/>
          </a:xfrm>
        </p:grpSpPr>
        <p:sp>
          <p:nvSpPr>
            <p:cNvPr id="52" name="TextBox 51"/>
            <p:cNvSpPr txBox="1"/>
            <p:nvPr/>
          </p:nvSpPr>
          <p:spPr>
            <a:xfrm>
              <a:off x="376117" y="3727712"/>
              <a:ext cx="899142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dirty="0"/>
                <a:t>Existing</a:t>
              </a:r>
            </a:p>
            <a:p>
              <a:pPr>
                <a:lnSpc>
                  <a:spcPct val="80000"/>
                </a:lnSpc>
              </a:pPr>
              <a:r>
                <a:rPr lang="en-US" dirty="0"/>
                <a:t>Tools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275259" y="3524547"/>
              <a:ext cx="4720693" cy="928473"/>
              <a:chOff x="1275259" y="3524547"/>
              <a:chExt cx="4720693" cy="928473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1275259" y="3524547"/>
                <a:ext cx="491653" cy="111125"/>
                <a:chOff x="1074215" y="2807367"/>
                <a:chExt cx="491653" cy="111125"/>
              </a:xfrm>
              <a:solidFill>
                <a:schemeClr val="tx1"/>
              </a:solidFill>
            </p:grpSpPr>
            <p:cxnSp>
              <p:nvCxnSpPr>
                <p:cNvPr id="50" name="Straight Arrow Connector 49"/>
                <p:cNvCxnSpPr/>
                <p:nvPr/>
              </p:nvCxnSpPr>
              <p:spPr>
                <a:xfrm>
                  <a:off x="1074215" y="2866898"/>
                  <a:ext cx="491653" cy="0"/>
                </a:xfrm>
                <a:prstGeom prst="straightConnector1">
                  <a:avLst/>
                </a:prstGeom>
                <a:grpFill/>
                <a:ln w="38100" cmpd="sng">
                  <a:solidFill>
                    <a:schemeClr val="tx1"/>
                  </a:solidFill>
                  <a:prstDash val="solid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Oval 50"/>
                <p:cNvSpPr/>
                <p:nvPr/>
              </p:nvSpPr>
              <p:spPr>
                <a:xfrm>
                  <a:off x="1238250" y="2807367"/>
                  <a:ext cx="115094" cy="111125"/>
                </a:xfrm>
                <a:prstGeom prst="ellipse">
                  <a:avLst/>
                </a:prstGeom>
                <a:grpFill/>
                <a:ln w="38100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1275259" y="4166388"/>
                <a:ext cx="4720693" cy="286632"/>
                <a:chOff x="1074215" y="3411237"/>
                <a:chExt cx="4720693" cy="286632"/>
              </a:xfrm>
              <a:solidFill>
                <a:srgbClr val="000000"/>
              </a:solidFill>
            </p:grpSpPr>
            <p:cxnSp>
              <p:nvCxnSpPr>
                <p:cNvPr id="55" name="Straight Arrow Connector 54"/>
                <p:cNvCxnSpPr/>
                <p:nvPr/>
              </p:nvCxnSpPr>
              <p:spPr>
                <a:xfrm flipV="1">
                  <a:off x="1074215" y="3411237"/>
                  <a:ext cx="4720693" cy="1758"/>
                </a:xfrm>
                <a:prstGeom prst="straightConnector1">
                  <a:avLst/>
                </a:prstGeom>
                <a:grpFill/>
                <a:ln w="38100" cmpd="sng">
                  <a:solidFill>
                    <a:schemeClr val="tx1"/>
                  </a:solidFill>
                  <a:prstDash val="solid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Oval 55"/>
                <p:cNvSpPr/>
                <p:nvPr/>
              </p:nvSpPr>
              <p:spPr>
                <a:xfrm>
                  <a:off x="1238250" y="3586744"/>
                  <a:ext cx="115094" cy="111125"/>
                </a:xfrm>
                <a:prstGeom prst="ellipse">
                  <a:avLst/>
                </a:prstGeom>
                <a:grpFill/>
                <a:ln w="38100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1275259" y="3783890"/>
                <a:ext cx="491653" cy="111125"/>
                <a:chOff x="1074215" y="2807367"/>
                <a:chExt cx="491653" cy="111125"/>
              </a:xfrm>
              <a:solidFill>
                <a:srgbClr val="000000"/>
              </a:solidFill>
            </p:grpSpPr>
            <p:cxnSp>
              <p:nvCxnSpPr>
                <p:cNvPr id="60" name="Straight Arrow Connector 59"/>
                <p:cNvCxnSpPr/>
                <p:nvPr/>
              </p:nvCxnSpPr>
              <p:spPr>
                <a:xfrm>
                  <a:off x="1074215" y="2866898"/>
                  <a:ext cx="491653" cy="0"/>
                </a:xfrm>
                <a:prstGeom prst="straightConnector1">
                  <a:avLst/>
                </a:prstGeom>
                <a:grpFill/>
                <a:ln w="38100" cmpd="sng">
                  <a:solidFill>
                    <a:schemeClr val="tx1"/>
                  </a:solidFill>
                  <a:prstDash val="solid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Oval 60"/>
                <p:cNvSpPr/>
                <p:nvPr/>
              </p:nvSpPr>
              <p:spPr>
                <a:xfrm>
                  <a:off x="1238250" y="2807367"/>
                  <a:ext cx="115094" cy="111125"/>
                </a:xfrm>
                <a:prstGeom prst="ellipse">
                  <a:avLst/>
                </a:prstGeom>
                <a:grpFill/>
                <a:ln w="38100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62" name="Straight Connector 61"/>
              <p:cNvCxnSpPr/>
              <p:nvPr/>
            </p:nvCxnSpPr>
            <p:spPr>
              <a:xfrm>
                <a:off x="1275259" y="3584078"/>
                <a:ext cx="0" cy="578716"/>
              </a:xfrm>
              <a:prstGeom prst="line">
                <a:avLst/>
              </a:prstGeom>
              <a:ln w="38100" cap="rnd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9" name="Group 68"/>
          <p:cNvGrpSpPr/>
          <p:nvPr/>
        </p:nvGrpSpPr>
        <p:grpSpPr>
          <a:xfrm>
            <a:off x="265725" y="3158771"/>
            <a:ext cx="1501187" cy="369332"/>
            <a:chOff x="265725" y="2627817"/>
            <a:chExt cx="1501187" cy="369332"/>
          </a:xfrm>
        </p:grpSpPr>
        <p:sp>
          <p:nvSpPr>
            <p:cNvPr id="57" name="Oval 56"/>
            <p:cNvSpPr/>
            <p:nvPr/>
          </p:nvSpPr>
          <p:spPr>
            <a:xfrm>
              <a:off x="1439294" y="2766793"/>
              <a:ext cx="115094" cy="111125"/>
            </a:xfrm>
            <a:prstGeom prst="ellipse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1275259" y="2826324"/>
              <a:ext cx="491653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oli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265725" y="2627817"/>
              <a:ext cx="9194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MACSio</a:t>
              </a:r>
            </a:p>
          </p:txBody>
        </p:sp>
      </p:grpSp>
      <p:sp>
        <p:nvSpPr>
          <p:cNvPr id="70" name="Title 6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MACSio Operates at a Higher LOA</a:t>
            </a:r>
          </a:p>
        </p:txBody>
      </p:sp>
      <p:sp>
        <p:nvSpPr>
          <p:cNvPr id="2" name="Right Arrow 1"/>
          <p:cNvSpPr/>
          <p:nvPr/>
        </p:nvSpPr>
        <p:spPr bwMode="auto">
          <a:xfrm>
            <a:off x="952470" y="4109125"/>
            <a:ext cx="811363" cy="41153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85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984788"/>
              </p:ext>
            </p:extLst>
          </p:nvPr>
        </p:nvGraphicFramePr>
        <p:xfrm>
          <a:off x="107950" y="762000"/>
          <a:ext cx="10572750" cy="378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Document" r:id="rId3" imgW="5638800" imgH="2540000" progId="Word.Document.12">
                  <p:embed/>
                </p:oleObj>
              </mc:Choice>
              <mc:Fallback>
                <p:oleObj name="Document" r:id="rId3" imgW="5638800" imgH="2540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950" y="762000"/>
                        <a:ext cx="10572750" cy="3786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49263" y="4705815"/>
            <a:ext cx="8229600" cy="1890713"/>
          </a:xfrm>
        </p:spPr>
        <p:txBody>
          <a:bodyPr numCol="2">
            <a:normAutofit fontScale="92500" lnSpcReduction="10000"/>
          </a:bodyPr>
          <a:lstStyle/>
          <a:p>
            <a:pPr>
              <a:lnSpc>
                <a:spcPct val="70000"/>
              </a:lnSpc>
            </a:pPr>
            <a:r>
              <a:rPr lang="en-US" sz="1800" dirty="0"/>
              <a:t>LOA=Level of Abstraction</a:t>
            </a:r>
          </a:p>
          <a:p>
            <a:pPr>
              <a:lnSpc>
                <a:spcPct val="70000"/>
              </a:lnSpc>
            </a:pPr>
            <a:r>
              <a:rPr lang="en-US" sz="1800" dirty="0"/>
              <a:t>PMode=Parallel Mode</a:t>
            </a:r>
          </a:p>
          <a:p>
            <a:pPr>
              <a:lnSpc>
                <a:spcPct val="70000"/>
              </a:lnSpc>
            </a:pPr>
            <a:r>
              <a:rPr lang="en-US" sz="1800" dirty="0"/>
              <a:t>Coll=Collective I/Os</a:t>
            </a:r>
          </a:p>
          <a:p>
            <a:pPr>
              <a:lnSpc>
                <a:spcPct val="70000"/>
              </a:lnSpc>
            </a:pPr>
            <a:r>
              <a:rPr lang="en-US" sz="1800" dirty="0"/>
              <a:t>Abs Keep=Abstraction Preserving?</a:t>
            </a:r>
          </a:p>
          <a:p>
            <a:pPr marL="57150" indent="0">
              <a:lnSpc>
                <a:spcPct val="70000"/>
              </a:lnSpc>
              <a:buNone/>
            </a:pPr>
            <a:br>
              <a:rPr lang="en-US" sz="1800" dirty="0"/>
            </a:br>
            <a:endParaRPr lang="en-US" sz="1800" dirty="0"/>
          </a:p>
          <a:p>
            <a:pPr>
              <a:lnSpc>
                <a:spcPct val="70000"/>
              </a:lnSpc>
            </a:pPr>
            <a:r>
              <a:rPr lang="en-US" sz="1800" dirty="0"/>
              <a:t>DIT=Data in transit services</a:t>
            </a:r>
          </a:p>
          <a:p>
            <a:pPr lvl="1">
              <a:lnSpc>
                <a:spcPct val="70000"/>
              </a:lnSpc>
            </a:pPr>
            <a:r>
              <a:rPr lang="en-US" sz="1400" dirty="0"/>
              <a:t>precision, cksum, compress, subset...</a:t>
            </a:r>
          </a:p>
          <a:p>
            <a:pPr>
              <a:lnSpc>
                <a:spcPct val="70000"/>
              </a:lnSpc>
            </a:pPr>
            <a:r>
              <a:rPr lang="en-US" sz="1800" dirty="0"/>
              <a:t>EZ-Extend (how hard to add)</a:t>
            </a:r>
          </a:p>
          <a:p>
            <a:pPr lvl="1">
              <a:lnSpc>
                <a:spcPct val="70000"/>
              </a:lnSpc>
            </a:pPr>
            <a:r>
              <a:rPr lang="en-US" sz="1400" dirty="0"/>
              <a:t>Parallel Mode, I/O library, X in MPI+X</a:t>
            </a:r>
          </a:p>
          <a:p>
            <a:pPr>
              <a:lnSpc>
                <a:spcPct val="70000"/>
              </a:lnSpc>
            </a:pPr>
            <a:r>
              <a:rPr lang="en-US" sz="1800" dirty="0"/>
              <a:t>Dir &amp; FS ops</a:t>
            </a:r>
          </a:p>
          <a:p>
            <a:pPr lvl="1">
              <a:lnSpc>
                <a:spcPct val="70000"/>
              </a:lnSpc>
            </a:pPr>
            <a:r>
              <a:rPr lang="en-US" sz="1400" dirty="0"/>
              <a:t>fstat, opendir, readdir, unlink</a:t>
            </a:r>
          </a:p>
          <a:p>
            <a:pPr>
              <a:lnSpc>
                <a:spcPct val="70000"/>
              </a:lnSpc>
            </a:pPr>
            <a:r>
              <a:rPr lang="en-US" sz="1800" dirty="0"/>
              <a:t>Perf DB=Performance Database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587496" y="26988"/>
            <a:ext cx="7642103" cy="1250950"/>
          </a:xfrm>
        </p:spPr>
        <p:txBody>
          <a:bodyPr/>
          <a:lstStyle/>
          <a:p>
            <a:r>
              <a:rPr lang="en-US" dirty="0"/>
              <a:t>Evaluation of Existing Benchmarks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021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86111" y="4188953"/>
            <a:ext cx="7089367" cy="1842954"/>
            <a:chOff x="273536" y="573932"/>
            <a:chExt cx="7089367" cy="1842954"/>
          </a:xfrm>
        </p:grpSpPr>
        <p:grpSp>
          <p:nvGrpSpPr>
            <p:cNvPr id="5" name="Group 4"/>
            <p:cNvGrpSpPr/>
            <p:nvPr/>
          </p:nvGrpSpPr>
          <p:grpSpPr>
            <a:xfrm>
              <a:off x="1173384" y="573932"/>
              <a:ext cx="6189519" cy="1842954"/>
              <a:chOff x="521713" y="535526"/>
              <a:chExt cx="6189519" cy="1842954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521713" y="535526"/>
                <a:ext cx="521431" cy="521431"/>
                <a:chOff x="3644899" y="1900464"/>
                <a:chExt cx="680358" cy="680358"/>
              </a:xfrm>
              <a:solidFill>
                <a:srgbClr val="FF0000"/>
              </a:solidFill>
            </p:grpSpPr>
            <p:sp>
              <p:nvSpPr>
                <p:cNvPr id="124" name="Oval 123"/>
                <p:cNvSpPr/>
                <p:nvPr/>
              </p:nvSpPr>
              <p:spPr>
                <a:xfrm>
                  <a:off x="3644899" y="1900464"/>
                  <a:ext cx="680358" cy="680358"/>
                </a:xfrm>
                <a:prstGeom prst="ellips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  <p:sp>
              <p:nvSpPr>
                <p:cNvPr id="125" name="TextBox 124"/>
                <p:cNvSpPr txBox="1"/>
                <p:nvPr/>
              </p:nvSpPr>
              <p:spPr>
                <a:xfrm>
                  <a:off x="3774624" y="2055977"/>
                  <a:ext cx="446448" cy="361426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P0</a:t>
                  </a:r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2278586" y="535526"/>
                <a:ext cx="521431" cy="521431"/>
                <a:chOff x="3644899" y="1900464"/>
                <a:chExt cx="680358" cy="680358"/>
              </a:xfrm>
              <a:solidFill>
                <a:srgbClr val="0000FF"/>
              </a:solidFill>
            </p:grpSpPr>
            <p:sp>
              <p:nvSpPr>
                <p:cNvPr id="122" name="Oval 121"/>
                <p:cNvSpPr/>
                <p:nvPr/>
              </p:nvSpPr>
              <p:spPr>
                <a:xfrm>
                  <a:off x="3644899" y="1900464"/>
                  <a:ext cx="680358" cy="680358"/>
                </a:xfrm>
                <a:prstGeom prst="ellips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  <p:sp>
              <p:nvSpPr>
                <p:cNvPr id="123" name="TextBox 122"/>
                <p:cNvSpPr txBox="1"/>
                <p:nvPr/>
              </p:nvSpPr>
              <p:spPr>
                <a:xfrm>
                  <a:off x="3774624" y="2055977"/>
                  <a:ext cx="446448" cy="361426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P2</a:t>
                  </a: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1400149" y="535526"/>
                <a:ext cx="521431" cy="521431"/>
                <a:chOff x="3644899" y="1900464"/>
                <a:chExt cx="680358" cy="680358"/>
              </a:xfrm>
              <a:solidFill>
                <a:srgbClr val="008000"/>
              </a:solidFill>
            </p:grpSpPr>
            <p:sp>
              <p:nvSpPr>
                <p:cNvPr id="120" name="Oval 119"/>
                <p:cNvSpPr/>
                <p:nvPr/>
              </p:nvSpPr>
              <p:spPr>
                <a:xfrm>
                  <a:off x="3644899" y="1900464"/>
                  <a:ext cx="680358" cy="680358"/>
                </a:xfrm>
                <a:prstGeom prst="ellips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  <p:sp>
              <p:nvSpPr>
                <p:cNvPr id="121" name="TextBox 120"/>
                <p:cNvSpPr txBox="1"/>
                <p:nvPr/>
              </p:nvSpPr>
              <p:spPr>
                <a:xfrm>
                  <a:off x="3774624" y="2055977"/>
                  <a:ext cx="446448" cy="361426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P1</a:t>
                  </a: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3157022" y="535526"/>
                <a:ext cx="521431" cy="521431"/>
                <a:chOff x="3644899" y="1900464"/>
                <a:chExt cx="680358" cy="680358"/>
              </a:xfrm>
              <a:solidFill>
                <a:srgbClr val="FFFF00"/>
              </a:solidFill>
            </p:grpSpPr>
            <p:sp>
              <p:nvSpPr>
                <p:cNvPr id="118" name="Oval 117"/>
                <p:cNvSpPr/>
                <p:nvPr/>
              </p:nvSpPr>
              <p:spPr>
                <a:xfrm>
                  <a:off x="3644899" y="1900464"/>
                  <a:ext cx="680358" cy="680358"/>
                </a:xfrm>
                <a:prstGeom prst="ellips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  <p:sp>
              <p:nvSpPr>
                <p:cNvPr id="119" name="TextBox 118"/>
                <p:cNvSpPr txBox="1"/>
                <p:nvPr/>
              </p:nvSpPr>
              <p:spPr>
                <a:xfrm>
                  <a:off x="3774624" y="2055977"/>
                  <a:ext cx="446448" cy="361426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P3</a:t>
                  </a: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4035459" y="535526"/>
                <a:ext cx="521431" cy="521431"/>
                <a:chOff x="3644899" y="1900464"/>
                <a:chExt cx="680358" cy="680358"/>
              </a:xfrm>
              <a:solidFill>
                <a:srgbClr val="FF6600"/>
              </a:solidFill>
            </p:grpSpPr>
            <p:sp>
              <p:nvSpPr>
                <p:cNvPr id="116" name="Oval 115"/>
                <p:cNvSpPr/>
                <p:nvPr/>
              </p:nvSpPr>
              <p:spPr>
                <a:xfrm>
                  <a:off x="3644899" y="1900464"/>
                  <a:ext cx="680358" cy="680358"/>
                </a:xfrm>
                <a:prstGeom prst="ellips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  <p:sp>
              <p:nvSpPr>
                <p:cNvPr id="117" name="TextBox 116"/>
                <p:cNvSpPr txBox="1"/>
                <p:nvPr/>
              </p:nvSpPr>
              <p:spPr>
                <a:xfrm>
                  <a:off x="3774624" y="2055977"/>
                  <a:ext cx="446448" cy="361426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P4</a:t>
                  </a: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4625547" y="1116629"/>
                <a:ext cx="7919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Collective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497638" y="1495670"/>
                <a:ext cx="99257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Independent</a:t>
                </a: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5471961" y="535526"/>
                <a:ext cx="1239271" cy="1842954"/>
                <a:chOff x="5471961" y="535526"/>
                <a:chExt cx="1239271" cy="1842954"/>
              </a:xfrm>
            </p:grpSpPr>
            <p:sp>
              <p:nvSpPr>
                <p:cNvPr id="114" name="Magnetic Disk 113"/>
                <p:cNvSpPr/>
                <p:nvPr/>
              </p:nvSpPr>
              <p:spPr>
                <a:xfrm>
                  <a:off x="5471961" y="535526"/>
                  <a:ext cx="1239271" cy="1842954"/>
                </a:xfrm>
                <a:prstGeom prst="flowChartMagneticDisk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TextBox 114"/>
                <p:cNvSpPr txBox="1"/>
                <p:nvPr/>
              </p:nvSpPr>
              <p:spPr>
                <a:xfrm>
                  <a:off x="5571770" y="612733"/>
                  <a:ext cx="1036150" cy="4442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US" sz="1400" dirty="0"/>
                    <a:t>Single Shared File</a:t>
                  </a: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5539726" y="1211152"/>
                <a:ext cx="464221" cy="463550"/>
                <a:chOff x="6098987" y="1071381"/>
                <a:chExt cx="464221" cy="463550"/>
              </a:xfrm>
            </p:grpSpPr>
            <p:grpSp>
              <p:nvGrpSpPr>
                <p:cNvPr id="84" name="Group 83"/>
                <p:cNvGrpSpPr/>
                <p:nvPr/>
              </p:nvGrpSpPr>
              <p:grpSpPr>
                <a:xfrm>
                  <a:off x="6099365" y="1071381"/>
                  <a:ext cx="183636" cy="182880"/>
                  <a:chOff x="6543383" y="452377"/>
                  <a:chExt cx="183636" cy="182880"/>
                </a:xfrm>
                <a:solidFill>
                  <a:srgbClr val="FF0000"/>
                </a:solidFill>
              </p:grpSpPr>
              <p:sp>
                <p:nvSpPr>
                  <p:cNvPr id="111" name="Rectangle 110"/>
                  <p:cNvSpPr/>
                  <p:nvPr/>
                </p:nvSpPr>
                <p:spPr>
                  <a:xfrm>
                    <a:off x="6543383" y="54381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" name="Rectangle 111"/>
                  <p:cNvSpPr/>
                  <p:nvPr/>
                </p:nvSpPr>
                <p:spPr>
                  <a:xfrm>
                    <a:off x="6543383" y="45237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" name="Rectangle 112"/>
                  <p:cNvSpPr/>
                  <p:nvPr/>
                </p:nvSpPr>
                <p:spPr>
                  <a:xfrm>
                    <a:off x="6635579" y="45237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85" name="Group 84"/>
                <p:cNvGrpSpPr/>
                <p:nvPr/>
              </p:nvGrpSpPr>
              <p:grpSpPr>
                <a:xfrm>
                  <a:off x="6283001" y="1071381"/>
                  <a:ext cx="280207" cy="182880"/>
                  <a:chOff x="6727019" y="452377"/>
                  <a:chExt cx="280207" cy="182880"/>
                </a:xfrm>
                <a:solidFill>
                  <a:srgbClr val="008000"/>
                </a:solidFill>
              </p:grpSpPr>
              <p:sp>
                <p:nvSpPr>
                  <p:cNvPr id="105" name="Rectangle 104"/>
                  <p:cNvSpPr/>
                  <p:nvPr/>
                </p:nvSpPr>
                <p:spPr>
                  <a:xfrm>
                    <a:off x="6727019" y="54381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" name="Rectangle 105"/>
                  <p:cNvSpPr/>
                  <p:nvPr/>
                </p:nvSpPr>
                <p:spPr>
                  <a:xfrm>
                    <a:off x="6818459" y="54381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" name="Rectangle 106"/>
                  <p:cNvSpPr/>
                  <p:nvPr/>
                </p:nvSpPr>
                <p:spPr>
                  <a:xfrm>
                    <a:off x="6915786" y="54381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" name="Rectangle 107"/>
                  <p:cNvSpPr/>
                  <p:nvPr/>
                </p:nvSpPr>
                <p:spPr>
                  <a:xfrm>
                    <a:off x="6727019" y="45237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" name="Rectangle 108"/>
                  <p:cNvSpPr/>
                  <p:nvPr/>
                </p:nvSpPr>
                <p:spPr>
                  <a:xfrm>
                    <a:off x="6818459" y="45237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" name="Rectangle 109"/>
                  <p:cNvSpPr/>
                  <p:nvPr/>
                </p:nvSpPr>
                <p:spPr>
                  <a:xfrm>
                    <a:off x="6915786" y="45237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86" name="Group 85"/>
                <p:cNvGrpSpPr/>
                <p:nvPr/>
              </p:nvGrpSpPr>
              <p:grpSpPr>
                <a:xfrm>
                  <a:off x="6098987" y="1162821"/>
                  <a:ext cx="463843" cy="280171"/>
                  <a:chOff x="6543383" y="543817"/>
                  <a:chExt cx="463843" cy="280171"/>
                </a:xfrm>
                <a:solidFill>
                  <a:srgbClr val="0000FF"/>
                </a:solidFill>
              </p:grpSpPr>
              <p:sp>
                <p:nvSpPr>
                  <p:cNvPr id="98" name="Rectangle 97"/>
                  <p:cNvSpPr/>
                  <p:nvPr/>
                </p:nvSpPr>
                <p:spPr>
                  <a:xfrm>
                    <a:off x="6635579" y="54381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" name="Rectangle 98"/>
                  <p:cNvSpPr/>
                  <p:nvPr/>
                </p:nvSpPr>
                <p:spPr>
                  <a:xfrm>
                    <a:off x="6543383" y="63525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" name="Rectangle 99"/>
                  <p:cNvSpPr/>
                  <p:nvPr/>
                </p:nvSpPr>
                <p:spPr>
                  <a:xfrm>
                    <a:off x="6635579" y="63525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" name="Rectangle 100"/>
                  <p:cNvSpPr/>
                  <p:nvPr/>
                </p:nvSpPr>
                <p:spPr>
                  <a:xfrm>
                    <a:off x="6727019" y="63525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" name="Rectangle 101"/>
                  <p:cNvSpPr/>
                  <p:nvPr/>
                </p:nvSpPr>
                <p:spPr>
                  <a:xfrm>
                    <a:off x="6818459" y="63525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" name="Rectangle 102"/>
                  <p:cNvSpPr/>
                  <p:nvPr/>
                </p:nvSpPr>
                <p:spPr>
                  <a:xfrm>
                    <a:off x="6915786" y="63525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" name="Rectangle 103"/>
                  <p:cNvSpPr/>
                  <p:nvPr/>
                </p:nvSpPr>
                <p:spPr>
                  <a:xfrm>
                    <a:off x="6915786" y="73254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87" name="Group 86"/>
                <p:cNvGrpSpPr/>
                <p:nvPr/>
              </p:nvGrpSpPr>
              <p:grpSpPr>
                <a:xfrm>
                  <a:off x="6099365" y="1352051"/>
                  <a:ext cx="275076" cy="182880"/>
                  <a:chOff x="6543383" y="732548"/>
                  <a:chExt cx="275076" cy="182880"/>
                </a:xfrm>
                <a:solidFill>
                  <a:srgbClr val="FFFF00"/>
                </a:solidFill>
              </p:grpSpPr>
              <p:sp>
                <p:nvSpPr>
                  <p:cNvPr id="93" name="Rectangle 92"/>
                  <p:cNvSpPr/>
                  <p:nvPr/>
                </p:nvSpPr>
                <p:spPr>
                  <a:xfrm>
                    <a:off x="6543383" y="73254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" name="Rectangle 93"/>
                  <p:cNvSpPr/>
                  <p:nvPr/>
                </p:nvSpPr>
                <p:spPr>
                  <a:xfrm>
                    <a:off x="6635579" y="73254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>
                  <a:xfrm>
                    <a:off x="6543383" y="82398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" name="Rectangle 95"/>
                  <p:cNvSpPr/>
                  <p:nvPr/>
                </p:nvSpPr>
                <p:spPr>
                  <a:xfrm>
                    <a:off x="6635579" y="82398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" name="Rectangle 96"/>
                  <p:cNvSpPr/>
                  <p:nvPr/>
                </p:nvSpPr>
                <p:spPr>
                  <a:xfrm>
                    <a:off x="6727019" y="82398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88" name="Group 87"/>
                <p:cNvGrpSpPr/>
                <p:nvPr/>
              </p:nvGrpSpPr>
              <p:grpSpPr>
                <a:xfrm>
                  <a:off x="6282623" y="1352011"/>
                  <a:ext cx="280207" cy="182880"/>
                  <a:chOff x="6727019" y="732548"/>
                  <a:chExt cx="280207" cy="182880"/>
                </a:xfrm>
                <a:solidFill>
                  <a:srgbClr val="FF6600"/>
                </a:solidFill>
              </p:grpSpPr>
              <p:sp>
                <p:nvSpPr>
                  <p:cNvPr id="89" name="Rectangle 88"/>
                  <p:cNvSpPr/>
                  <p:nvPr/>
                </p:nvSpPr>
                <p:spPr>
                  <a:xfrm>
                    <a:off x="6727019" y="73254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0" name="Rectangle 89"/>
                  <p:cNvSpPr/>
                  <p:nvPr/>
                </p:nvSpPr>
                <p:spPr>
                  <a:xfrm>
                    <a:off x="6818459" y="73254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1" name="Rectangle 90"/>
                  <p:cNvSpPr/>
                  <p:nvPr/>
                </p:nvSpPr>
                <p:spPr>
                  <a:xfrm>
                    <a:off x="6818459" y="82398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2" name="Rectangle 91"/>
                  <p:cNvSpPr/>
                  <p:nvPr/>
                </p:nvSpPr>
                <p:spPr>
                  <a:xfrm>
                    <a:off x="6915786" y="82398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15" name="Group 14"/>
              <p:cNvGrpSpPr/>
              <p:nvPr/>
            </p:nvGrpSpPr>
            <p:grpSpPr>
              <a:xfrm>
                <a:off x="694413" y="1284613"/>
                <a:ext cx="183636" cy="182880"/>
                <a:chOff x="6543383" y="452377"/>
                <a:chExt cx="183636" cy="182880"/>
              </a:xfrm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6543383" y="543817"/>
                  <a:ext cx="91440" cy="9144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6543383" y="452377"/>
                  <a:ext cx="91440" cy="9144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6635579" y="452377"/>
                  <a:ext cx="91440" cy="9144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1543281" y="1295815"/>
                <a:ext cx="280207" cy="182880"/>
                <a:chOff x="6727019" y="452377"/>
                <a:chExt cx="280207" cy="182880"/>
              </a:xfrm>
              <a:solidFill>
                <a:srgbClr val="008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6727019" y="543817"/>
                  <a:ext cx="91440" cy="9144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6818459" y="543817"/>
                  <a:ext cx="91440" cy="9144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6915786" y="543817"/>
                  <a:ext cx="91440" cy="9144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6727019" y="452377"/>
                  <a:ext cx="91440" cy="9144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6818459" y="452377"/>
                  <a:ext cx="91440" cy="9144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6915786" y="452377"/>
                  <a:ext cx="91440" cy="9144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2336386" y="1276775"/>
                <a:ext cx="463843" cy="280171"/>
                <a:chOff x="6543383" y="543817"/>
                <a:chExt cx="463843" cy="280171"/>
              </a:xfrm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68" name="Rectangle 67"/>
                <p:cNvSpPr/>
                <p:nvPr/>
              </p:nvSpPr>
              <p:spPr>
                <a:xfrm>
                  <a:off x="6635579" y="543817"/>
                  <a:ext cx="91440" cy="9144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6543383" y="635257"/>
                  <a:ext cx="91440" cy="9144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6635579" y="635257"/>
                  <a:ext cx="91440" cy="9144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6727019" y="635257"/>
                  <a:ext cx="91440" cy="9144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6818459" y="635257"/>
                  <a:ext cx="91440" cy="9144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6915786" y="635257"/>
                  <a:ext cx="91440" cy="9144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6915786" y="732548"/>
                  <a:ext cx="91440" cy="9144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3323529" y="1295815"/>
                <a:ext cx="275076" cy="182880"/>
                <a:chOff x="6543383" y="732548"/>
                <a:chExt cx="275076" cy="182880"/>
              </a:xfrm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6543383" y="732548"/>
                  <a:ext cx="91440" cy="9144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6635579" y="732548"/>
                  <a:ext cx="91440" cy="9144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6543383" y="823988"/>
                  <a:ext cx="91440" cy="9144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6635579" y="823988"/>
                  <a:ext cx="91440" cy="9144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6727019" y="823988"/>
                  <a:ext cx="91440" cy="9144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1566656" y="1676543"/>
                <a:ext cx="275076" cy="182880"/>
                <a:chOff x="6543383" y="732548"/>
                <a:chExt cx="275076" cy="182880"/>
              </a:xfrm>
              <a:solidFill>
                <a:srgbClr val="008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6543383" y="732548"/>
                  <a:ext cx="91440" cy="91440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6635579" y="732548"/>
                  <a:ext cx="91440" cy="91440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6543383" y="823988"/>
                  <a:ext cx="91440" cy="91440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6635579" y="823988"/>
                  <a:ext cx="91440" cy="91440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6727019" y="823988"/>
                  <a:ext cx="91440" cy="91440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 rot="5400000">
                <a:off x="2491318" y="1859801"/>
                <a:ext cx="183636" cy="182880"/>
                <a:chOff x="6543383" y="452377"/>
                <a:chExt cx="183636" cy="182880"/>
              </a:xfrm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6543383" y="543817"/>
                  <a:ext cx="91440" cy="91440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6543383" y="452377"/>
                  <a:ext cx="91440" cy="91440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6635579" y="452377"/>
                  <a:ext cx="91440" cy="91440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4192509" y="2060512"/>
                <a:ext cx="280207" cy="182880"/>
                <a:chOff x="6727019" y="452377"/>
                <a:chExt cx="280207" cy="182880"/>
              </a:xfrm>
              <a:solidFill>
                <a:srgbClr val="FF66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6727019" y="543817"/>
                  <a:ext cx="91440" cy="91440"/>
                </a:xfrm>
                <a:prstGeom prst="rect">
                  <a:avLst/>
                </a:prstGeom>
                <a:grpFill/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6818459" y="543817"/>
                  <a:ext cx="91440" cy="91440"/>
                </a:xfrm>
                <a:prstGeom prst="rect">
                  <a:avLst/>
                </a:prstGeom>
                <a:grpFill/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6915786" y="543817"/>
                  <a:ext cx="91440" cy="91440"/>
                </a:xfrm>
                <a:prstGeom prst="rect">
                  <a:avLst/>
                </a:prstGeom>
                <a:grpFill/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6727019" y="452377"/>
                  <a:ext cx="91440" cy="91440"/>
                </a:xfrm>
                <a:prstGeom prst="rect">
                  <a:avLst/>
                </a:prstGeom>
                <a:grpFill/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6818459" y="452377"/>
                  <a:ext cx="91440" cy="91440"/>
                </a:xfrm>
                <a:prstGeom prst="rect">
                  <a:avLst/>
                </a:prstGeom>
                <a:grpFill/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6915786" y="452377"/>
                  <a:ext cx="91440" cy="91440"/>
                </a:xfrm>
                <a:prstGeom prst="rect">
                  <a:avLst/>
                </a:prstGeom>
                <a:grpFill/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 rot="5400000">
                <a:off x="5939045" y="1860687"/>
                <a:ext cx="646723" cy="183636"/>
                <a:chOff x="3305906" y="2286284"/>
                <a:chExt cx="646723" cy="183636"/>
              </a:xfrm>
            </p:grpSpPr>
            <p:grpSp>
              <p:nvGrpSpPr>
                <p:cNvPr id="32" name="Group 31"/>
                <p:cNvGrpSpPr/>
                <p:nvPr/>
              </p:nvGrpSpPr>
              <p:grpSpPr>
                <a:xfrm rot="5400000">
                  <a:off x="3489164" y="2286662"/>
                  <a:ext cx="183636" cy="182880"/>
                  <a:chOff x="6543383" y="452377"/>
                  <a:chExt cx="183636" cy="182880"/>
                </a:xfrm>
                <a:solidFill>
                  <a:srgbClr val="0000FF"/>
                </a:solidFill>
                <a:effectLst/>
              </p:grpSpPr>
              <p:sp>
                <p:nvSpPr>
                  <p:cNvPr id="46" name="Rectangle 45"/>
                  <p:cNvSpPr/>
                  <p:nvPr/>
                </p:nvSpPr>
                <p:spPr>
                  <a:xfrm>
                    <a:off x="6543383" y="54381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" name="Rectangle 46"/>
                  <p:cNvSpPr/>
                  <p:nvPr/>
                </p:nvSpPr>
                <p:spPr>
                  <a:xfrm>
                    <a:off x="6543383" y="45237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" name="Rectangle 47"/>
                  <p:cNvSpPr/>
                  <p:nvPr/>
                </p:nvSpPr>
                <p:spPr>
                  <a:xfrm>
                    <a:off x="6635579" y="45237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33" name="Group 32"/>
                <p:cNvGrpSpPr/>
                <p:nvPr/>
              </p:nvGrpSpPr>
              <p:grpSpPr>
                <a:xfrm>
                  <a:off x="3305906" y="2287040"/>
                  <a:ext cx="275076" cy="182880"/>
                  <a:chOff x="6543383" y="732548"/>
                  <a:chExt cx="275076" cy="182880"/>
                </a:xfrm>
                <a:solidFill>
                  <a:srgbClr val="008000"/>
                </a:solidFill>
                <a:effectLst/>
              </p:grpSpPr>
              <p:sp>
                <p:nvSpPr>
                  <p:cNvPr id="41" name="Rectangle 40"/>
                  <p:cNvSpPr/>
                  <p:nvPr/>
                </p:nvSpPr>
                <p:spPr>
                  <a:xfrm>
                    <a:off x="6543383" y="73254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" name="Rectangle 41"/>
                  <p:cNvSpPr/>
                  <p:nvPr/>
                </p:nvSpPr>
                <p:spPr>
                  <a:xfrm>
                    <a:off x="6635579" y="73254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" name="Rectangle 42"/>
                  <p:cNvSpPr/>
                  <p:nvPr/>
                </p:nvSpPr>
                <p:spPr>
                  <a:xfrm>
                    <a:off x="6543383" y="82398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" name="Rectangle 43"/>
                  <p:cNvSpPr/>
                  <p:nvPr/>
                </p:nvSpPr>
                <p:spPr>
                  <a:xfrm>
                    <a:off x="6635579" y="82398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" name="Rectangle 44"/>
                  <p:cNvSpPr/>
                  <p:nvPr/>
                </p:nvSpPr>
                <p:spPr>
                  <a:xfrm>
                    <a:off x="6727019" y="82398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34" name="Group 33"/>
                <p:cNvGrpSpPr/>
                <p:nvPr/>
              </p:nvGrpSpPr>
              <p:grpSpPr>
                <a:xfrm>
                  <a:off x="3672422" y="2287040"/>
                  <a:ext cx="280207" cy="182880"/>
                  <a:chOff x="6727019" y="452377"/>
                  <a:chExt cx="280207" cy="182880"/>
                </a:xfrm>
                <a:solidFill>
                  <a:srgbClr val="FF6600"/>
                </a:solidFill>
                <a:effectLst/>
              </p:grpSpPr>
              <p:sp>
                <p:nvSpPr>
                  <p:cNvPr id="35" name="Rectangle 34"/>
                  <p:cNvSpPr/>
                  <p:nvPr/>
                </p:nvSpPr>
                <p:spPr>
                  <a:xfrm>
                    <a:off x="6727019" y="54381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rgbClr val="FFFFFF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" name="Rectangle 35"/>
                  <p:cNvSpPr/>
                  <p:nvPr/>
                </p:nvSpPr>
                <p:spPr>
                  <a:xfrm>
                    <a:off x="6818459" y="54381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rgbClr val="FFFFFF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" name="Rectangle 36"/>
                  <p:cNvSpPr/>
                  <p:nvPr/>
                </p:nvSpPr>
                <p:spPr>
                  <a:xfrm>
                    <a:off x="6915786" y="54381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rgbClr val="FFFFFF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" name="Rectangle 37"/>
                  <p:cNvSpPr/>
                  <p:nvPr/>
                </p:nvSpPr>
                <p:spPr>
                  <a:xfrm>
                    <a:off x="6727019" y="45237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rgbClr val="FFFFFF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>
                  <a:xfrm>
                    <a:off x="6818459" y="45237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rgbClr val="FFFFFF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" name="Rectangle 39"/>
                  <p:cNvSpPr/>
                  <p:nvPr/>
                </p:nvSpPr>
                <p:spPr>
                  <a:xfrm>
                    <a:off x="6915786" y="45237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rgbClr val="FFFFFF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cxnSp>
            <p:nvCxnSpPr>
              <p:cNvPr id="23" name="Straight Arrow Connector 22"/>
              <p:cNvCxnSpPr/>
              <p:nvPr/>
            </p:nvCxnSpPr>
            <p:spPr>
              <a:xfrm>
                <a:off x="4477042" y="2151952"/>
                <a:ext cx="1693547" cy="0"/>
              </a:xfrm>
              <a:prstGeom prst="straightConnector1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headEnd type="oval" w="med" len="med"/>
                <a:tailEnd type="oval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2690459" y="1952652"/>
                <a:ext cx="3480130" cy="0"/>
              </a:xfrm>
              <a:prstGeom prst="straightConnector1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headEnd type="oval" w="med" len="med"/>
                <a:tailEnd type="oval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1823488" y="1766081"/>
                <a:ext cx="4347101" cy="0"/>
              </a:xfrm>
              <a:prstGeom prst="straightConnector1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headEnd type="oval" w="med" len="med"/>
                <a:tailEnd type="oval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Group 25"/>
              <p:cNvGrpSpPr/>
              <p:nvPr/>
            </p:nvGrpSpPr>
            <p:grpSpPr>
              <a:xfrm>
                <a:off x="4192508" y="1294058"/>
                <a:ext cx="280207" cy="182880"/>
                <a:chOff x="6727019" y="732548"/>
                <a:chExt cx="280207" cy="182880"/>
              </a:xfrm>
              <a:solidFill>
                <a:srgbClr val="FF66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6727019" y="732548"/>
                  <a:ext cx="91440" cy="9144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6818459" y="732548"/>
                  <a:ext cx="91440" cy="9144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6818459" y="823988"/>
                  <a:ext cx="91440" cy="9144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6915786" y="823988"/>
                  <a:ext cx="91440" cy="9144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27" name="Straight Arrow Connector 26"/>
              <p:cNvCxnSpPr/>
              <p:nvPr/>
            </p:nvCxnSpPr>
            <p:spPr>
              <a:xfrm>
                <a:off x="878049" y="1394347"/>
                <a:ext cx="4662055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olid"/>
                <a:headEnd type="oval" w="med" len="med"/>
                <a:tailEnd type="oval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3" name="TextBox 392"/>
            <p:cNvSpPr txBox="1"/>
            <p:nvPr/>
          </p:nvSpPr>
          <p:spPr>
            <a:xfrm>
              <a:off x="273536" y="1465384"/>
              <a:ext cx="126023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SSF (N:1)</a:t>
              </a:r>
            </a:p>
            <a:p>
              <a:r>
                <a:rPr lang="en-US" sz="1200" dirty="0"/>
                <a:t>(strided shown)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56920" y="4188953"/>
            <a:ext cx="7347749" cy="1842954"/>
            <a:chOff x="273536" y="2823226"/>
            <a:chExt cx="7347749" cy="1842954"/>
          </a:xfrm>
        </p:grpSpPr>
        <p:grpSp>
          <p:nvGrpSpPr>
            <p:cNvPr id="126" name="Group 125"/>
            <p:cNvGrpSpPr/>
            <p:nvPr/>
          </p:nvGrpSpPr>
          <p:grpSpPr>
            <a:xfrm>
              <a:off x="1173384" y="2823226"/>
              <a:ext cx="6447901" cy="1842954"/>
              <a:chOff x="509076" y="3018606"/>
              <a:chExt cx="6447901" cy="1842954"/>
            </a:xfrm>
          </p:grpSpPr>
          <p:grpSp>
            <p:nvGrpSpPr>
              <p:cNvPr id="127" name="Group 126"/>
              <p:cNvGrpSpPr/>
              <p:nvPr/>
            </p:nvGrpSpPr>
            <p:grpSpPr>
              <a:xfrm>
                <a:off x="509076" y="3018606"/>
                <a:ext cx="6447901" cy="1842954"/>
                <a:chOff x="521713" y="2678289"/>
                <a:chExt cx="6447901" cy="1842954"/>
              </a:xfrm>
            </p:grpSpPr>
            <p:grpSp>
              <p:nvGrpSpPr>
                <p:cNvPr id="131" name="Group 130"/>
                <p:cNvGrpSpPr/>
                <p:nvPr/>
              </p:nvGrpSpPr>
              <p:grpSpPr>
                <a:xfrm>
                  <a:off x="521713" y="2857212"/>
                  <a:ext cx="547367" cy="547367"/>
                  <a:chOff x="3644899" y="1900464"/>
                  <a:chExt cx="680358" cy="680358"/>
                </a:xfrm>
                <a:solidFill>
                  <a:srgbClr val="FF0000"/>
                </a:solidFill>
              </p:grpSpPr>
              <p:sp>
                <p:nvSpPr>
                  <p:cNvPr id="251" name="Oval 250"/>
                  <p:cNvSpPr/>
                  <p:nvPr/>
                </p:nvSpPr>
                <p:spPr>
                  <a:xfrm>
                    <a:off x="3644899" y="1900464"/>
                    <a:ext cx="680358" cy="680358"/>
                  </a:xfrm>
                  <a:prstGeom prst="ellipse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/>
                  </a:p>
                </p:txBody>
              </p:sp>
              <p:sp>
                <p:nvSpPr>
                  <p:cNvPr id="252" name="TextBox 251"/>
                  <p:cNvSpPr txBox="1"/>
                  <p:nvPr/>
                </p:nvSpPr>
                <p:spPr>
                  <a:xfrm>
                    <a:off x="3774624" y="2055977"/>
                    <a:ext cx="342161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P0</a:t>
                    </a:r>
                  </a:p>
                </p:txBody>
              </p:sp>
            </p:grpSp>
            <p:grpSp>
              <p:nvGrpSpPr>
                <p:cNvPr id="132" name="Group 131"/>
                <p:cNvGrpSpPr/>
                <p:nvPr/>
              </p:nvGrpSpPr>
              <p:grpSpPr>
                <a:xfrm>
                  <a:off x="2309452" y="2857212"/>
                  <a:ext cx="547367" cy="547367"/>
                  <a:chOff x="3644899" y="1900464"/>
                  <a:chExt cx="680358" cy="680358"/>
                </a:xfrm>
                <a:solidFill>
                  <a:srgbClr val="0000FF"/>
                </a:solidFill>
              </p:grpSpPr>
              <p:sp>
                <p:nvSpPr>
                  <p:cNvPr id="249" name="Oval 248"/>
                  <p:cNvSpPr/>
                  <p:nvPr/>
                </p:nvSpPr>
                <p:spPr>
                  <a:xfrm>
                    <a:off x="3644899" y="1900464"/>
                    <a:ext cx="680358" cy="680358"/>
                  </a:xfrm>
                  <a:prstGeom prst="ellipse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/>
                  </a:p>
                </p:txBody>
              </p:sp>
              <p:sp>
                <p:nvSpPr>
                  <p:cNvPr id="250" name="TextBox 249"/>
                  <p:cNvSpPr txBox="1"/>
                  <p:nvPr/>
                </p:nvSpPr>
                <p:spPr>
                  <a:xfrm>
                    <a:off x="3774624" y="2055977"/>
                    <a:ext cx="342161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P2</a:t>
                    </a:r>
                  </a:p>
                </p:txBody>
              </p:sp>
            </p:grpSp>
            <p:grpSp>
              <p:nvGrpSpPr>
                <p:cNvPr id="133" name="Group 132"/>
                <p:cNvGrpSpPr/>
                <p:nvPr/>
              </p:nvGrpSpPr>
              <p:grpSpPr>
                <a:xfrm>
                  <a:off x="1415953" y="2857212"/>
                  <a:ext cx="547367" cy="547367"/>
                  <a:chOff x="3644899" y="1900464"/>
                  <a:chExt cx="680358" cy="680358"/>
                </a:xfrm>
                <a:solidFill>
                  <a:srgbClr val="008000"/>
                </a:solidFill>
              </p:grpSpPr>
              <p:sp>
                <p:nvSpPr>
                  <p:cNvPr id="247" name="Oval 246"/>
                  <p:cNvSpPr/>
                  <p:nvPr/>
                </p:nvSpPr>
                <p:spPr>
                  <a:xfrm>
                    <a:off x="3644899" y="1900464"/>
                    <a:ext cx="680358" cy="680358"/>
                  </a:xfrm>
                  <a:prstGeom prst="ellipse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/>
                  </a:p>
                </p:txBody>
              </p:sp>
              <p:sp>
                <p:nvSpPr>
                  <p:cNvPr id="248" name="TextBox 247"/>
                  <p:cNvSpPr txBox="1"/>
                  <p:nvPr/>
                </p:nvSpPr>
                <p:spPr>
                  <a:xfrm>
                    <a:off x="3774624" y="2055977"/>
                    <a:ext cx="342161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P1</a:t>
                    </a:r>
                  </a:p>
                </p:txBody>
              </p:sp>
            </p:grpSp>
            <p:grpSp>
              <p:nvGrpSpPr>
                <p:cNvPr id="134" name="Group 133"/>
                <p:cNvGrpSpPr/>
                <p:nvPr/>
              </p:nvGrpSpPr>
              <p:grpSpPr>
                <a:xfrm>
                  <a:off x="4269994" y="2857212"/>
                  <a:ext cx="547367" cy="547367"/>
                  <a:chOff x="3644899" y="1900464"/>
                  <a:chExt cx="680358" cy="680358"/>
                </a:xfrm>
                <a:solidFill>
                  <a:srgbClr val="FFFF00"/>
                </a:solidFill>
              </p:grpSpPr>
              <p:sp>
                <p:nvSpPr>
                  <p:cNvPr id="245" name="Oval 244"/>
                  <p:cNvSpPr/>
                  <p:nvPr/>
                </p:nvSpPr>
                <p:spPr>
                  <a:xfrm>
                    <a:off x="3644899" y="1900464"/>
                    <a:ext cx="680358" cy="680358"/>
                  </a:xfrm>
                  <a:prstGeom prst="ellipse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/>
                  </a:p>
                </p:txBody>
              </p:sp>
              <p:sp>
                <p:nvSpPr>
                  <p:cNvPr id="246" name="TextBox 245"/>
                  <p:cNvSpPr txBox="1"/>
                  <p:nvPr/>
                </p:nvSpPr>
                <p:spPr>
                  <a:xfrm>
                    <a:off x="3774624" y="2055977"/>
                    <a:ext cx="342161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P3</a:t>
                    </a:r>
                  </a:p>
                </p:txBody>
              </p:sp>
            </p:grpSp>
            <p:grpSp>
              <p:nvGrpSpPr>
                <p:cNvPr id="135" name="Group 134"/>
                <p:cNvGrpSpPr/>
                <p:nvPr/>
              </p:nvGrpSpPr>
              <p:grpSpPr>
                <a:xfrm>
                  <a:off x="5192125" y="2857212"/>
                  <a:ext cx="547367" cy="547367"/>
                  <a:chOff x="3644899" y="1900464"/>
                  <a:chExt cx="680358" cy="680358"/>
                </a:xfrm>
                <a:solidFill>
                  <a:srgbClr val="FF6600"/>
                </a:solidFill>
              </p:grpSpPr>
              <p:sp>
                <p:nvSpPr>
                  <p:cNvPr id="243" name="Oval 242"/>
                  <p:cNvSpPr/>
                  <p:nvPr/>
                </p:nvSpPr>
                <p:spPr>
                  <a:xfrm>
                    <a:off x="3644899" y="1900464"/>
                    <a:ext cx="680358" cy="680358"/>
                  </a:xfrm>
                  <a:prstGeom prst="ellipse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/>
                  </a:p>
                </p:txBody>
              </p:sp>
              <p:sp>
                <p:nvSpPr>
                  <p:cNvPr id="244" name="TextBox 243"/>
                  <p:cNvSpPr txBox="1"/>
                  <p:nvPr/>
                </p:nvSpPr>
                <p:spPr>
                  <a:xfrm>
                    <a:off x="3774624" y="2055977"/>
                    <a:ext cx="342161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P4</a:t>
                    </a:r>
                  </a:p>
                </p:txBody>
              </p:sp>
            </p:grpSp>
            <p:grpSp>
              <p:nvGrpSpPr>
                <p:cNvPr id="136" name="Group 135"/>
                <p:cNvGrpSpPr/>
                <p:nvPr/>
              </p:nvGrpSpPr>
              <p:grpSpPr>
                <a:xfrm>
                  <a:off x="5442398" y="3633443"/>
                  <a:ext cx="280207" cy="182880"/>
                  <a:chOff x="6727019" y="732548"/>
                  <a:chExt cx="280207" cy="182880"/>
                </a:xfrm>
                <a:solidFill>
                  <a:srgbClr val="FF66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grpSpPr>
              <p:sp>
                <p:nvSpPr>
                  <p:cNvPr id="239" name="Rectangle 238"/>
                  <p:cNvSpPr/>
                  <p:nvPr/>
                </p:nvSpPr>
                <p:spPr>
                  <a:xfrm>
                    <a:off x="6727019" y="73254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>
                  <a:xfrm>
                    <a:off x="6818459" y="73254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1" name="Rectangle 240"/>
                  <p:cNvSpPr/>
                  <p:nvPr/>
                </p:nvSpPr>
                <p:spPr>
                  <a:xfrm>
                    <a:off x="6818459" y="82398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2" name="Rectangle 241"/>
                  <p:cNvSpPr/>
                  <p:nvPr/>
                </p:nvSpPr>
                <p:spPr>
                  <a:xfrm>
                    <a:off x="6915786" y="82398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37" name="Group 136"/>
                <p:cNvGrpSpPr/>
                <p:nvPr/>
              </p:nvGrpSpPr>
              <p:grpSpPr>
                <a:xfrm>
                  <a:off x="707570" y="3477964"/>
                  <a:ext cx="183636" cy="182880"/>
                  <a:chOff x="6543383" y="452377"/>
                  <a:chExt cx="183636" cy="182880"/>
                </a:xfrm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grpSpPr>
              <p:sp>
                <p:nvSpPr>
                  <p:cNvPr id="236" name="Rectangle 235"/>
                  <p:cNvSpPr/>
                  <p:nvPr/>
                </p:nvSpPr>
                <p:spPr>
                  <a:xfrm>
                    <a:off x="6543383" y="54381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7" name="Rectangle 236"/>
                  <p:cNvSpPr/>
                  <p:nvPr/>
                </p:nvSpPr>
                <p:spPr>
                  <a:xfrm>
                    <a:off x="6543383" y="45237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Rectangle 237"/>
                  <p:cNvSpPr/>
                  <p:nvPr/>
                </p:nvSpPr>
                <p:spPr>
                  <a:xfrm>
                    <a:off x="6635579" y="45237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38" name="Group 137"/>
                <p:cNvGrpSpPr/>
                <p:nvPr/>
              </p:nvGrpSpPr>
              <p:grpSpPr>
                <a:xfrm>
                  <a:off x="1559666" y="3633443"/>
                  <a:ext cx="280207" cy="182880"/>
                  <a:chOff x="6727019" y="452377"/>
                  <a:chExt cx="280207" cy="182880"/>
                </a:xfrm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grpSpPr>
              <p:sp>
                <p:nvSpPr>
                  <p:cNvPr id="230" name="Rectangle 229"/>
                  <p:cNvSpPr/>
                  <p:nvPr/>
                </p:nvSpPr>
                <p:spPr>
                  <a:xfrm>
                    <a:off x="6727019" y="54381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1" name="Rectangle 230"/>
                  <p:cNvSpPr/>
                  <p:nvPr/>
                </p:nvSpPr>
                <p:spPr>
                  <a:xfrm>
                    <a:off x="6818459" y="54381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2" name="Rectangle 231"/>
                  <p:cNvSpPr/>
                  <p:nvPr/>
                </p:nvSpPr>
                <p:spPr>
                  <a:xfrm>
                    <a:off x="6915786" y="54381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3" name="Rectangle 232"/>
                  <p:cNvSpPr/>
                  <p:nvPr/>
                </p:nvSpPr>
                <p:spPr>
                  <a:xfrm>
                    <a:off x="6727019" y="45237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4" name="Rectangle 233"/>
                  <p:cNvSpPr/>
                  <p:nvPr/>
                </p:nvSpPr>
                <p:spPr>
                  <a:xfrm>
                    <a:off x="6818459" y="45237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5" name="Rectangle 234"/>
                  <p:cNvSpPr/>
                  <p:nvPr/>
                </p:nvSpPr>
                <p:spPr>
                  <a:xfrm>
                    <a:off x="6915786" y="45237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39" name="Group 138"/>
                <p:cNvGrpSpPr/>
                <p:nvPr/>
              </p:nvGrpSpPr>
              <p:grpSpPr>
                <a:xfrm>
                  <a:off x="2395862" y="4038446"/>
                  <a:ext cx="463843" cy="280171"/>
                  <a:chOff x="6543383" y="543817"/>
                  <a:chExt cx="463843" cy="280171"/>
                </a:xfrm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grpSpPr>
              <p:sp>
                <p:nvSpPr>
                  <p:cNvPr id="223" name="Rectangle 222"/>
                  <p:cNvSpPr/>
                  <p:nvPr/>
                </p:nvSpPr>
                <p:spPr>
                  <a:xfrm>
                    <a:off x="6635579" y="54381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4" name="Rectangle 223"/>
                  <p:cNvSpPr/>
                  <p:nvPr/>
                </p:nvSpPr>
                <p:spPr>
                  <a:xfrm>
                    <a:off x="6543383" y="63525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Rectangle 224"/>
                  <p:cNvSpPr/>
                  <p:nvPr/>
                </p:nvSpPr>
                <p:spPr>
                  <a:xfrm>
                    <a:off x="6635579" y="63525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6" name="Rectangle 225"/>
                  <p:cNvSpPr/>
                  <p:nvPr/>
                </p:nvSpPr>
                <p:spPr>
                  <a:xfrm>
                    <a:off x="6727019" y="63525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>
                  <a:xfrm>
                    <a:off x="6818459" y="63525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8" name="Rectangle 227"/>
                  <p:cNvSpPr/>
                  <p:nvPr/>
                </p:nvSpPr>
                <p:spPr>
                  <a:xfrm>
                    <a:off x="6915786" y="63525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9" name="Rectangle 228"/>
                  <p:cNvSpPr/>
                  <p:nvPr/>
                </p:nvSpPr>
                <p:spPr>
                  <a:xfrm>
                    <a:off x="6915786" y="73254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40" name="Group 139"/>
                <p:cNvGrpSpPr/>
                <p:nvPr/>
              </p:nvGrpSpPr>
              <p:grpSpPr>
                <a:xfrm>
                  <a:off x="3088302" y="2678289"/>
                  <a:ext cx="947157" cy="1842954"/>
                  <a:chOff x="5471961" y="535526"/>
                  <a:chExt cx="1239271" cy="1842954"/>
                </a:xfrm>
              </p:grpSpPr>
              <p:sp>
                <p:nvSpPr>
                  <p:cNvPr id="221" name="Magnetic Disk 220"/>
                  <p:cNvSpPr/>
                  <p:nvPr/>
                </p:nvSpPr>
                <p:spPr>
                  <a:xfrm>
                    <a:off x="5471961" y="535526"/>
                    <a:ext cx="1239271" cy="1842954"/>
                  </a:xfrm>
                  <a:prstGeom prst="flowChartMagneticDisk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2" name="TextBox 221"/>
                  <p:cNvSpPr txBox="1"/>
                  <p:nvPr/>
                </p:nvSpPr>
                <p:spPr>
                  <a:xfrm>
                    <a:off x="5516663" y="612733"/>
                    <a:ext cx="1168498" cy="3688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US" sz="1100" dirty="0"/>
                      <a:t>Mutiple Indep. File 0</a:t>
                    </a:r>
                  </a:p>
                </p:txBody>
              </p:sp>
            </p:grpSp>
            <p:grpSp>
              <p:nvGrpSpPr>
                <p:cNvPr id="141" name="Group 140"/>
                <p:cNvGrpSpPr/>
                <p:nvPr/>
              </p:nvGrpSpPr>
              <p:grpSpPr>
                <a:xfrm>
                  <a:off x="6022457" y="2678289"/>
                  <a:ext cx="947157" cy="1842954"/>
                  <a:chOff x="5471961" y="535526"/>
                  <a:chExt cx="1239271" cy="1842954"/>
                </a:xfrm>
              </p:grpSpPr>
              <p:sp>
                <p:nvSpPr>
                  <p:cNvPr id="219" name="Magnetic Disk 218"/>
                  <p:cNvSpPr/>
                  <p:nvPr/>
                </p:nvSpPr>
                <p:spPr>
                  <a:xfrm>
                    <a:off x="5471961" y="535526"/>
                    <a:ext cx="1239271" cy="1842954"/>
                  </a:xfrm>
                  <a:prstGeom prst="flowChartMagneticDisk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0" name="TextBox 219"/>
                  <p:cNvSpPr txBox="1"/>
                  <p:nvPr/>
                </p:nvSpPr>
                <p:spPr>
                  <a:xfrm>
                    <a:off x="5516663" y="612733"/>
                    <a:ext cx="1168498" cy="3688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US" sz="1100" dirty="0"/>
                      <a:t>Mutiple Indep. File 1</a:t>
                    </a:r>
                  </a:p>
                </p:txBody>
              </p:sp>
            </p:grpSp>
            <p:grpSp>
              <p:nvGrpSpPr>
                <p:cNvPr id="142" name="Group 141"/>
                <p:cNvGrpSpPr/>
                <p:nvPr/>
              </p:nvGrpSpPr>
              <p:grpSpPr>
                <a:xfrm>
                  <a:off x="3343099" y="4039701"/>
                  <a:ext cx="463843" cy="280171"/>
                  <a:chOff x="6543383" y="543817"/>
                  <a:chExt cx="463843" cy="280171"/>
                </a:xfrm>
                <a:solidFill>
                  <a:srgbClr val="0000FF"/>
                </a:solidFill>
                <a:effectLst/>
              </p:grpSpPr>
              <p:sp>
                <p:nvSpPr>
                  <p:cNvPr id="212" name="Rectangle 211"/>
                  <p:cNvSpPr/>
                  <p:nvPr/>
                </p:nvSpPr>
                <p:spPr>
                  <a:xfrm>
                    <a:off x="6635579" y="54381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3" name="Rectangle 212"/>
                  <p:cNvSpPr/>
                  <p:nvPr/>
                </p:nvSpPr>
                <p:spPr>
                  <a:xfrm>
                    <a:off x="6543383" y="63525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>
                  <a:xfrm>
                    <a:off x="6635579" y="63525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5" name="Rectangle 214"/>
                  <p:cNvSpPr/>
                  <p:nvPr/>
                </p:nvSpPr>
                <p:spPr>
                  <a:xfrm>
                    <a:off x="6727019" y="63525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6" name="Rectangle 215"/>
                  <p:cNvSpPr/>
                  <p:nvPr/>
                </p:nvSpPr>
                <p:spPr>
                  <a:xfrm>
                    <a:off x="6818459" y="63525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7" name="Rectangle 216"/>
                  <p:cNvSpPr/>
                  <p:nvPr/>
                </p:nvSpPr>
                <p:spPr>
                  <a:xfrm>
                    <a:off x="6915786" y="63525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8" name="Rectangle 217"/>
                  <p:cNvSpPr/>
                  <p:nvPr/>
                </p:nvSpPr>
                <p:spPr>
                  <a:xfrm>
                    <a:off x="6915786" y="73254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43" name="Group 142"/>
                <p:cNvGrpSpPr/>
                <p:nvPr/>
              </p:nvGrpSpPr>
              <p:grpSpPr>
                <a:xfrm>
                  <a:off x="3636163" y="3633443"/>
                  <a:ext cx="280207" cy="182880"/>
                  <a:chOff x="6727019" y="452377"/>
                  <a:chExt cx="280207" cy="182880"/>
                </a:xfrm>
                <a:solidFill>
                  <a:srgbClr val="008000"/>
                </a:solidFill>
                <a:effectLst/>
              </p:grpSpPr>
              <p:sp>
                <p:nvSpPr>
                  <p:cNvPr id="206" name="Rectangle 205"/>
                  <p:cNvSpPr/>
                  <p:nvPr/>
                </p:nvSpPr>
                <p:spPr>
                  <a:xfrm>
                    <a:off x="6727019" y="54381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7" name="Rectangle 206"/>
                  <p:cNvSpPr/>
                  <p:nvPr/>
                </p:nvSpPr>
                <p:spPr>
                  <a:xfrm>
                    <a:off x="6818459" y="54381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8" name="Rectangle 207"/>
                  <p:cNvSpPr/>
                  <p:nvPr/>
                </p:nvSpPr>
                <p:spPr>
                  <a:xfrm>
                    <a:off x="6915786" y="54381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9" name="Rectangle 208"/>
                  <p:cNvSpPr/>
                  <p:nvPr/>
                </p:nvSpPr>
                <p:spPr>
                  <a:xfrm>
                    <a:off x="6727019" y="45237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0" name="Rectangle 209"/>
                  <p:cNvSpPr/>
                  <p:nvPr/>
                </p:nvSpPr>
                <p:spPr>
                  <a:xfrm>
                    <a:off x="6818459" y="45237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1" name="Rectangle 210"/>
                  <p:cNvSpPr/>
                  <p:nvPr/>
                </p:nvSpPr>
                <p:spPr>
                  <a:xfrm>
                    <a:off x="6915786" y="45237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44" name="Group 143"/>
                <p:cNvGrpSpPr/>
                <p:nvPr/>
              </p:nvGrpSpPr>
              <p:grpSpPr>
                <a:xfrm>
                  <a:off x="3208338" y="3472144"/>
                  <a:ext cx="183636" cy="182880"/>
                  <a:chOff x="6543383" y="452377"/>
                  <a:chExt cx="183636" cy="182880"/>
                </a:xfrm>
                <a:solidFill>
                  <a:srgbClr val="FF0000"/>
                </a:solidFill>
                <a:effectLst/>
              </p:grpSpPr>
              <p:sp>
                <p:nvSpPr>
                  <p:cNvPr id="203" name="Rectangle 202"/>
                  <p:cNvSpPr/>
                  <p:nvPr/>
                </p:nvSpPr>
                <p:spPr>
                  <a:xfrm>
                    <a:off x="6543383" y="54381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4" name="Rectangle 203"/>
                  <p:cNvSpPr/>
                  <p:nvPr/>
                </p:nvSpPr>
                <p:spPr>
                  <a:xfrm>
                    <a:off x="6543383" y="45237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5" name="Rectangle 204"/>
                  <p:cNvSpPr/>
                  <p:nvPr/>
                </p:nvSpPr>
                <p:spPr>
                  <a:xfrm>
                    <a:off x="6635579" y="45237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cxnSp>
              <p:nvCxnSpPr>
                <p:cNvPr id="145" name="Straight Arrow Connector 144"/>
                <p:cNvCxnSpPr/>
                <p:nvPr/>
              </p:nvCxnSpPr>
              <p:spPr>
                <a:xfrm>
                  <a:off x="900422" y="3526544"/>
                  <a:ext cx="2307916" cy="0"/>
                </a:xfrm>
                <a:prstGeom prst="straightConnector1">
                  <a:avLst/>
                </a:prstGeom>
                <a:ln w="28575">
                  <a:prstDash val="solid"/>
                  <a:headEnd type="oval" w="med" len="med"/>
                  <a:tailEnd type="oval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6" name="Group 145"/>
                <p:cNvGrpSpPr/>
                <p:nvPr/>
              </p:nvGrpSpPr>
              <p:grpSpPr>
                <a:xfrm>
                  <a:off x="4454081" y="3504373"/>
                  <a:ext cx="275076" cy="182880"/>
                  <a:chOff x="6543383" y="732548"/>
                  <a:chExt cx="275076" cy="182880"/>
                </a:xfrm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grpSpPr>
              <p:sp>
                <p:nvSpPr>
                  <p:cNvPr id="198" name="Rectangle 197"/>
                  <p:cNvSpPr/>
                  <p:nvPr/>
                </p:nvSpPr>
                <p:spPr>
                  <a:xfrm>
                    <a:off x="6543383" y="73254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9" name="Rectangle 198"/>
                  <p:cNvSpPr/>
                  <p:nvPr/>
                </p:nvSpPr>
                <p:spPr>
                  <a:xfrm>
                    <a:off x="6635579" y="73254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0" name="Rectangle 199"/>
                  <p:cNvSpPr/>
                  <p:nvPr/>
                </p:nvSpPr>
                <p:spPr>
                  <a:xfrm>
                    <a:off x="6543383" y="82398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1" name="Rectangle 200"/>
                  <p:cNvSpPr/>
                  <p:nvPr/>
                </p:nvSpPr>
                <p:spPr>
                  <a:xfrm>
                    <a:off x="6635579" y="82398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2" name="Rectangle 201"/>
                  <p:cNvSpPr/>
                  <p:nvPr/>
                </p:nvSpPr>
                <p:spPr>
                  <a:xfrm>
                    <a:off x="6727019" y="82398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47" name="Group 146"/>
                <p:cNvGrpSpPr/>
                <p:nvPr/>
              </p:nvGrpSpPr>
              <p:grpSpPr>
                <a:xfrm>
                  <a:off x="6149828" y="3504373"/>
                  <a:ext cx="275076" cy="182880"/>
                  <a:chOff x="6543383" y="732548"/>
                  <a:chExt cx="275076" cy="182880"/>
                </a:xfrm>
                <a:solidFill>
                  <a:srgbClr val="FFFF00"/>
                </a:solidFill>
                <a:effectLst/>
              </p:grpSpPr>
              <p:sp>
                <p:nvSpPr>
                  <p:cNvPr id="193" name="Rectangle 192"/>
                  <p:cNvSpPr/>
                  <p:nvPr/>
                </p:nvSpPr>
                <p:spPr>
                  <a:xfrm>
                    <a:off x="6543383" y="73254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4" name="Rectangle 193"/>
                  <p:cNvSpPr/>
                  <p:nvPr/>
                </p:nvSpPr>
                <p:spPr>
                  <a:xfrm>
                    <a:off x="6635579" y="73254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5" name="Rectangle 194"/>
                  <p:cNvSpPr/>
                  <p:nvPr/>
                </p:nvSpPr>
                <p:spPr>
                  <a:xfrm>
                    <a:off x="6543383" y="82398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6" name="Rectangle 195"/>
                  <p:cNvSpPr/>
                  <p:nvPr/>
                </p:nvSpPr>
                <p:spPr>
                  <a:xfrm>
                    <a:off x="6635579" y="82398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7" name="Rectangle 196"/>
                  <p:cNvSpPr/>
                  <p:nvPr/>
                </p:nvSpPr>
                <p:spPr>
                  <a:xfrm>
                    <a:off x="6727019" y="82398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48" name="Group 147"/>
                <p:cNvGrpSpPr/>
                <p:nvPr/>
              </p:nvGrpSpPr>
              <p:grpSpPr>
                <a:xfrm>
                  <a:off x="6554700" y="3633443"/>
                  <a:ext cx="280207" cy="182880"/>
                  <a:chOff x="6727019" y="732548"/>
                  <a:chExt cx="280207" cy="182880"/>
                </a:xfrm>
                <a:solidFill>
                  <a:srgbClr val="FF6600"/>
                </a:solidFill>
                <a:effectLst/>
              </p:grpSpPr>
              <p:sp>
                <p:nvSpPr>
                  <p:cNvPr id="189" name="Rectangle 188"/>
                  <p:cNvSpPr/>
                  <p:nvPr/>
                </p:nvSpPr>
                <p:spPr>
                  <a:xfrm>
                    <a:off x="6727019" y="73254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0" name="Rectangle 189"/>
                  <p:cNvSpPr/>
                  <p:nvPr/>
                </p:nvSpPr>
                <p:spPr>
                  <a:xfrm>
                    <a:off x="6818459" y="73254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1" name="Rectangle 190"/>
                  <p:cNvSpPr/>
                  <p:nvPr/>
                </p:nvSpPr>
                <p:spPr>
                  <a:xfrm>
                    <a:off x="6818459" y="82398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2" name="Rectangle 191"/>
                  <p:cNvSpPr/>
                  <p:nvPr/>
                </p:nvSpPr>
                <p:spPr>
                  <a:xfrm>
                    <a:off x="6915786" y="82398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49" name="Group 148"/>
                <p:cNvGrpSpPr/>
                <p:nvPr/>
              </p:nvGrpSpPr>
              <p:grpSpPr>
                <a:xfrm>
                  <a:off x="5417501" y="3860453"/>
                  <a:ext cx="280207" cy="182880"/>
                  <a:chOff x="6727019" y="452377"/>
                  <a:chExt cx="280207" cy="182880"/>
                </a:xfrm>
                <a:solidFill>
                  <a:srgbClr val="FF66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grpSpPr>
              <p:sp>
                <p:nvSpPr>
                  <p:cNvPr id="183" name="Rectangle 182"/>
                  <p:cNvSpPr/>
                  <p:nvPr/>
                </p:nvSpPr>
                <p:spPr>
                  <a:xfrm>
                    <a:off x="6727019" y="54381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rgbClr val="FFFFFF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4" name="Rectangle 183"/>
                  <p:cNvSpPr/>
                  <p:nvPr/>
                </p:nvSpPr>
                <p:spPr>
                  <a:xfrm>
                    <a:off x="6818459" y="54381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rgbClr val="FFFFFF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5" name="Rectangle 184"/>
                  <p:cNvSpPr/>
                  <p:nvPr/>
                </p:nvSpPr>
                <p:spPr>
                  <a:xfrm>
                    <a:off x="6915786" y="54381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rgbClr val="FFFFFF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6" name="Rectangle 185"/>
                  <p:cNvSpPr/>
                  <p:nvPr/>
                </p:nvSpPr>
                <p:spPr>
                  <a:xfrm>
                    <a:off x="6727019" y="45237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rgbClr val="FFFFFF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7" name="Rectangle 186"/>
                  <p:cNvSpPr/>
                  <p:nvPr/>
                </p:nvSpPr>
                <p:spPr>
                  <a:xfrm>
                    <a:off x="6818459" y="45237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rgbClr val="FFFFFF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8" name="Rectangle 187"/>
                  <p:cNvSpPr/>
                  <p:nvPr/>
                </p:nvSpPr>
                <p:spPr>
                  <a:xfrm>
                    <a:off x="6915786" y="45237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rgbClr val="FFFFFF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50" name="Group 149"/>
                <p:cNvGrpSpPr/>
                <p:nvPr/>
              </p:nvGrpSpPr>
              <p:grpSpPr>
                <a:xfrm rot="5400000">
                  <a:off x="2528300" y="4304166"/>
                  <a:ext cx="183636" cy="182880"/>
                  <a:chOff x="6543383" y="452377"/>
                  <a:chExt cx="183636" cy="182880"/>
                </a:xfrm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grpSpPr>
              <p:sp>
                <p:nvSpPr>
                  <p:cNvPr id="180" name="Rectangle 179"/>
                  <p:cNvSpPr/>
                  <p:nvPr/>
                </p:nvSpPr>
                <p:spPr>
                  <a:xfrm>
                    <a:off x="6543383" y="54381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1" name="Rectangle 180"/>
                  <p:cNvSpPr/>
                  <p:nvPr/>
                </p:nvSpPr>
                <p:spPr>
                  <a:xfrm>
                    <a:off x="6543383" y="45237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2" name="Rectangle 181"/>
                  <p:cNvSpPr/>
                  <p:nvPr/>
                </p:nvSpPr>
                <p:spPr>
                  <a:xfrm>
                    <a:off x="6635579" y="45237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51" name="Group 150"/>
                <p:cNvGrpSpPr/>
                <p:nvPr/>
              </p:nvGrpSpPr>
              <p:grpSpPr>
                <a:xfrm>
                  <a:off x="1560198" y="3870535"/>
                  <a:ext cx="275076" cy="182880"/>
                  <a:chOff x="6543383" y="732548"/>
                  <a:chExt cx="275076" cy="182880"/>
                </a:xfrm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grpSpPr>
              <p:sp>
                <p:nvSpPr>
                  <p:cNvPr id="175" name="Rectangle 174"/>
                  <p:cNvSpPr/>
                  <p:nvPr/>
                </p:nvSpPr>
                <p:spPr>
                  <a:xfrm>
                    <a:off x="6543383" y="73254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" name="Rectangle 175"/>
                  <p:cNvSpPr/>
                  <p:nvPr/>
                </p:nvSpPr>
                <p:spPr>
                  <a:xfrm>
                    <a:off x="6635579" y="73254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" name="Rectangle 176"/>
                  <p:cNvSpPr/>
                  <p:nvPr/>
                </p:nvSpPr>
                <p:spPr>
                  <a:xfrm>
                    <a:off x="6543383" y="82398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" name="Rectangle 177"/>
                  <p:cNvSpPr/>
                  <p:nvPr/>
                </p:nvSpPr>
                <p:spPr>
                  <a:xfrm>
                    <a:off x="6635579" y="82398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" name="Rectangle 178"/>
                  <p:cNvSpPr/>
                  <p:nvPr/>
                </p:nvSpPr>
                <p:spPr>
                  <a:xfrm>
                    <a:off x="6727019" y="82398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52" name="Group 151"/>
                <p:cNvGrpSpPr/>
                <p:nvPr/>
              </p:nvGrpSpPr>
              <p:grpSpPr>
                <a:xfrm rot="5400000">
                  <a:off x="3460607" y="4303285"/>
                  <a:ext cx="183636" cy="182880"/>
                  <a:chOff x="6543383" y="452377"/>
                  <a:chExt cx="183636" cy="182880"/>
                </a:xfrm>
                <a:solidFill>
                  <a:srgbClr val="0000FF"/>
                </a:solidFill>
                <a:effectLst/>
              </p:grpSpPr>
              <p:sp>
                <p:nvSpPr>
                  <p:cNvPr id="172" name="Rectangle 171"/>
                  <p:cNvSpPr/>
                  <p:nvPr/>
                </p:nvSpPr>
                <p:spPr>
                  <a:xfrm>
                    <a:off x="6543383" y="54381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" name="Rectangle 172"/>
                  <p:cNvSpPr/>
                  <p:nvPr/>
                </p:nvSpPr>
                <p:spPr>
                  <a:xfrm>
                    <a:off x="6543383" y="45237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" name="Rectangle 173"/>
                  <p:cNvSpPr/>
                  <p:nvPr/>
                </p:nvSpPr>
                <p:spPr>
                  <a:xfrm>
                    <a:off x="6635579" y="45237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53" name="Group 152"/>
                <p:cNvGrpSpPr/>
                <p:nvPr/>
              </p:nvGrpSpPr>
              <p:grpSpPr>
                <a:xfrm>
                  <a:off x="3636341" y="3862506"/>
                  <a:ext cx="275076" cy="182880"/>
                  <a:chOff x="6543383" y="732548"/>
                  <a:chExt cx="275076" cy="182880"/>
                </a:xfrm>
                <a:solidFill>
                  <a:srgbClr val="008000"/>
                </a:solidFill>
                <a:effectLst/>
              </p:grpSpPr>
              <p:sp>
                <p:nvSpPr>
                  <p:cNvPr id="167" name="Rectangle 166"/>
                  <p:cNvSpPr/>
                  <p:nvPr/>
                </p:nvSpPr>
                <p:spPr>
                  <a:xfrm>
                    <a:off x="6543383" y="73254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" name="Rectangle 167"/>
                  <p:cNvSpPr/>
                  <p:nvPr/>
                </p:nvSpPr>
                <p:spPr>
                  <a:xfrm>
                    <a:off x="6635579" y="73254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" name="Rectangle 168"/>
                  <p:cNvSpPr/>
                  <p:nvPr/>
                </p:nvSpPr>
                <p:spPr>
                  <a:xfrm>
                    <a:off x="6543383" y="82398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" name="Rectangle 169"/>
                  <p:cNvSpPr/>
                  <p:nvPr/>
                </p:nvSpPr>
                <p:spPr>
                  <a:xfrm>
                    <a:off x="6635579" y="82398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" name="Rectangle 170"/>
                  <p:cNvSpPr/>
                  <p:nvPr/>
                </p:nvSpPr>
                <p:spPr>
                  <a:xfrm>
                    <a:off x="6727019" y="82398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54" name="Group 153"/>
                <p:cNvGrpSpPr/>
                <p:nvPr/>
              </p:nvGrpSpPr>
              <p:grpSpPr>
                <a:xfrm>
                  <a:off x="6571128" y="3870535"/>
                  <a:ext cx="280207" cy="182880"/>
                  <a:chOff x="6727019" y="452377"/>
                  <a:chExt cx="280207" cy="182880"/>
                </a:xfrm>
                <a:solidFill>
                  <a:srgbClr val="FF6600"/>
                </a:solidFill>
                <a:effectLst/>
              </p:grpSpPr>
              <p:sp>
                <p:nvSpPr>
                  <p:cNvPr id="161" name="Rectangle 160"/>
                  <p:cNvSpPr/>
                  <p:nvPr/>
                </p:nvSpPr>
                <p:spPr>
                  <a:xfrm>
                    <a:off x="6727019" y="54381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rgbClr val="FFFFFF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" name="Rectangle 161"/>
                  <p:cNvSpPr/>
                  <p:nvPr/>
                </p:nvSpPr>
                <p:spPr>
                  <a:xfrm>
                    <a:off x="6818459" y="54381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rgbClr val="FFFFFF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" name="Rectangle 162"/>
                  <p:cNvSpPr/>
                  <p:nvPr/>
                </p:nvSpPr>
                <p:spPr>
                  <a:xfrm>
                    <a:off x="6915786" y="54381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rgbClr val="FFFFFF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" name="Rectangle 163"/>
                  <p:cNvSpPr/>
                  <p:nvPr/>
                </p:nvSpPr>
                <p:spPr>
                  <a:xfrm>
                    <a:off x="6727019" y="45237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rgbClr val="FFFFFF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>
                  <a:xfrm>
                    <a:off x="6818459" y="45237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rgbClr val="FFFFFF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" name="Rectangle 165"/>
                  <p:cNvSpPr/>
                  <p:nvPr/>
                </p:nvSpPr>
                <p:spPr>
                  <a:xfrm>
                    <a:off x="6915786" y="45237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rgbClr val="FFFFFF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cxnSp>
              <p:nvCxnSpPr>
                <p:cNvPr id="155" name="Straight Arrow Connector 154"/>
                <p:cNvCxnSpPr/>
                <p:nvPr/>
              </p:nvCxnSpPr>
              <p:spPr>
                <a:xfrm>
                  <a:off x="4625836" y="3537942"/>
                  <a:ext cx="1541952" cy="8071"/>
                </a:xfrm>
                <a:prstGeom prst="straightConnector1">
                  <a:avLst/>
                </a:prstGeom>
                <a:ln w="28575">
                  <a:prstDash val="solid"/>
                  <a:headEnd type="oval" w="med" len="med"/>
                  <a:tailEnd type="oval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Arrow Connector 155"/>
                <p:cNvCxnSpPr/>
                <p:nvPr/>
              </p:nvCxnSpPr>
              <p:spPr>
                <a:xfrm>
                  <a:off x="5562842" y="3753035"/>
                  <a:ext cx="1180625" cy="0"/>
                </a:xfrm>
                <a:prstGeom prst="straightConnector1">
                  <a:avLst/>
                </a:prstGeom>
                <a:ln w="38100" cmpd="sng">
                  <a:prstDash val="solid"/>
                  <a:headEnd type="oval" w="med" len="med"/>
                  <a:tailEnd type="oval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Arrow Connector 156"/>
                <p:cNvCxnSpPr/>
                <p:nvPr/>
              </p:nvCxnSpPr>
              <p:spPr>
                <a:xfrm>
                  <a:off x="1726161" y="3743266"/>
                  <a:ext cx="2001442" cy="0"/>
                </a:xfrm>
                <a:prstGeom prst="straightConnector1">
                  <a:avLst/>
                </a:prstGeom>
                <a:ln w="38100" cmpd="sng">
                  <a:prstDash val="solid"/>
                  <a:headEnd type="oval" w="med" len="med"/>
                  <a:tailEnd type="oval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Arrow Connector 157"/>
                <p:cNvCxnSpPr/>
                <p:nvPr/>
              </p:nvCxnSpPr>
              <p:spPr>
                <a:xfrm>
                  <a:off x="2611462" y="4266192"/>
                  <a:ext cx="987143" cy="0"/>
                </a:xfrm>
                <a:prstGeom prst="straightConnector1">
                  <a:avLst/>
                </a:prstGeom>
                <a:ln w="38100" cmpd="sng">
                  <a:prstDash val="solid"/>
                  <a:headEnd type="oval" w="med" len="med"/>
                  <a:tailEnd type="oval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Arrow Connector 158"/>
                <p:cNvCxnSpPr>
                  <a:endCxn id="199" idx="3"/>
                </p:cNvCxnSpPr>
                <p:nvPr/>
              </p:nvCxnSpPr>
              <p:spPr>
                <a:xfrm>
                  <a:off x="3240736" y="3534472"/>
                  <a:ext cx="1396981" cy="1562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prstDash val="sysDot"/>
                  <a:headEnd type="oval" w="med" len="med"/>
                  <a:tailEnd type="oval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Arrow Connector 159"/>
                <p:cNvCxnSpPr/>
                <p:nvPr/>
              </p:nvCxnSpPr>
              <p:spPr>
                <a:xfrm>
                  <a:off x="3744546" y="3729254"/>
                  <a:ext cx="1818296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prstDash val="sysDot"/>
                  <a:headEnd type="oval" w="med" len="med"/>
                  <a:tailEnd type="oval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8" name="Straight Arrow Connector 127"/>
              <p:cNvCxnSpPr/>
              <p:nvPr/>
            </p:nvCxnSpPr>
            <p:spPr>
              <a:xfrm>
                <a:off x="1709620" y="4284828"/>
                <a:ext cx="2001442" cy="0"/>
              </a:xfrm>
              <a:prstGeom prst="straightConnector1">
                <a:avLst/>
              </a:prstGeom>
              <a:ln w="38100" cmpd="sng">
                <a:prstDash val="solid"/>
                <a:headEnd type="oval" w="med" len="med"/>
                <a:tailEnd type="oval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/>
              <p:cNvCxnSpPr/>
              <p:nvPr/>
            </p:nvCxnSpPr>
            <p:spPr>
              <a:xfrm>
                <a:off x="5556070" y="4275059"/>
                <a:ext cx="1180625" cy="0"/>
              </a:xfrm>
              <a:prstGeom prst="straightConnector1">
                <a:avLst/>
              </a:prstGeom>
              <a:ln w="38100" cmpd="sng">
                <a:prstDash val="solid"/>
                <a:headEnd type="oval" w="med" len="med"/>
                <a:tailEnd type="oval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/>
              <p:cNvCxnSpPr/>
              <p:nvPr/>
            </p:nvCxnSpPr>
            <p:spPr>
              <a:xfrm>
                <a:off x="3728005" y="4280585"/>
                <a:ext cx="1818296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ot"/>
                <a:headEnd type="oval" w="med" len="med"/>
                <a:tailEnd type="oval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4" name="TextBox 393"/>
            <p:cNvSpPr txBox="1"/>
            <p:nvPr/>
          </p:nvSpPr>
          <p:spPr>
            <a:xfrm>
              <a:off x="273536" y="3770922"/>
              <a:ext cx="1719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MIF (N:M)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67660" y="4436807"/>
            <a:ext cx="8726268" cy="1347247"/>
            <a:chOff x="273536" y="5072520"/>
            <a:chExt cx="8726268" cy="1347247"/>
          </a:xfrm>
          <a:effectLst>
            <a:outerShdw blurRad="76200" dist="38100" dir="2700000" sx="101000" sy="101000" algn="tl" rotWithShape="0">
              <a:srgbClr val="000000">
                <a:alpha val="43000"/>
              </a:srgbClr>
            </a:outerShdw>
          </a:effectLst>
        </p:grpSpPr>
        <p:grpSp>
          <p:nvGrpSpPr>
            <p:cNvPr id="253" name="Group 252"/>
            <p:cNvGrpSpPr/>
            <p:nvPr/>
          </p:nvGrpSpPr>
          <p:grpSpPr>
            <a:xfrm>
              <a:off x="1173384" y="5072520"/>
              <a:ext cx="7826420" cy="1347247"/>
              <a:chOff x="509076" y="5267900"/>
              <a:chExt cx="7826420" cy="1347247"/>
            </a:xfrm>
          </p:grpSpPr>
          <p:grpSp>
            <p:nvGrpSpPr>
              <p:cNvPr id="254" name="Group 253"/>
              <p:cNvGrpSpPr/>
              <p:nvPr/>
            </p:nvGrpSpPr>
            <p:grpSpPr>
              <a:xfrm>
                <a:off x="509076" y="5267900"/>
                <a:ext cx="7826420" cy="1347247"/>
                <a:chOff x="521713" y="4705549"/>
                <a:chExt cx="7826420" cy="1347247"/>
              </a:xfrm>
            </p:grpSpPr>
            <p:grpSp>
              <p:nvGrpSpPr>
                <p:cNvPr id="257" name="Group 256"/>
                <p:cNvGrpSpPr/>
                <p:nvPr/>
              </p:nvGrpSpPr>
              <p:grpSpPr>
                <a:xfrm>
                  <a:off x="521713" y="4705549"/>
                  <a:ext cx="547367" cy="547367"/>
                  <a:chOff x="3644899" y="1900464"/>
                  <a:chExt cx="680358" cy="680358"/>
                </a:xfrm>
                <a:solidFill>
                  <a:srgbClr val="FF0000"/>
                </a:solidFill>
              </p:grpSpPr>
              <p:sp>
                <p:nvSpPr>
                  <p:cNvPr id="391" name="Oval 390"/>
                  <p:cNvSpPr/>
                  <p:nvPr/>
                </p:nvSpPr>
                <p:spPr>
                  <a:xfrm>
                    <a:off x="3644899" y="1900464"/>
                    <a:ext cx="680358" cy="680358"/>
                  </a:xfrm>
                  <a:prstGeom prst="ellipse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/>
                  </a:p>
                </p:txBody>
              </p:sp>
              <p:sp>
                <p:nvSpPr>
                  <p:cNvPr id="392" name="TextBox 391"/>
                  <p:cNvSpPr txBox="1"/>
                  <p:nvPr/>
                </p:nvSpPr>
                <p:spPr>
                  <a:xfrm>
                    <a:off x="3774624" y="2055977"/>
                    <a:ext cx="342161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P0</a:t>
                    </a:r>
                  </a:p>
                </p:txBody>
              </p:sp>
            </p:grpSp>
            <p:grpSp>
              <p:nvGrpSpPr>
                <p:cNvPr id="258" name="Group 257"/>
                <p:cNvGrpSpPr/>
                <p:nvPr/>
              </p:nvGrpSpPr>
              <p:grpSpPr>
                <a:xfrm>
                  <a:off x="3764471" y="4705549"/>
                  <a:ext cx="547367" cy="547367"/>
                  <a:chOff x="3644899" y="1900464"/>
                  <a:chExt cx="680358" cy="680358"/>
                </a:xfrm>
                <a:solidFill>
                  <a:srgbClr val="0000FF"/>
                </a:solidFill>
              </p:grpSpPr>
              <p:sp>
                <p:nvSpPr>
                  <p:cNvPr id="389" name="Oval 388"/>
                  <p:cNvSpPr/>
                  <p:nvPr/>
                </p:nvSpPr>
                <p:spPr>
                  <a:xfrm>
                    <a:off x="3644899" y="1900464"/>
                    <a:ext cx="680358" cy="680358"/>
                  </a:xfrm>
                  <a:prstGeom prst="ellipse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/>
                  </a:p>
                </p:txBody>
              </p:sp>
              <p:sp>
                <p:nvSpPr>
                  <p:cNvPr id="390" name="TextBox 389"/>
                  <p:cNvSpPr txBox="1"/>
                  <p:nvPr/>
                </p:nvSpPr>
                <p:spPr>
                  <a:xfrm>
                    <a:off x="3774624" y="2055977"/>
                    <a:ext cx="342161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P2</a:t>
                    </a:r>
                  </a:p>
                </p:txBody>
              </p:sp>
            </p:grpSp>
            <p:grpSp>
              <p:nvGrpSpPr>
                <p:cNvPr id="259" name="Group 258"/>
                <p:cNvGrpSpPr/>
                <p:nvPr/>
              </p:nvGrpSpPr>
              <p:grpSpPr>
                <a:xfrm>
                  <a:off x="2143092" y="4705549"/>
                  <a:ext cx="547367" cy="547367"/>
                  <a:chOff x="3644899" y="1900464"/>
                  <a:chExt cx="680358" cy="680358"/>
                </a:xfrm>
                <a:solidFill>
                  <a:srgbClr val="008000"/>
                </a:solidFill>
              </p:grpSpPr>
              <p:sp>
                <p:nvSpPr>
                  <p:cNvPr id="387" name="Oval 386"/>
                  <p:cNvSpPr/>
                  <p:nvPr/>
                </p:nvSpPr>
                <p:spPr>
                  <a:xfrm>
                    <a:off x="3644899" y="1900464"/>
                    <a:ext cx="680358" cy="680358"/>
                  </a:xfrm>
                  <a:prstGeom prst="ellipse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/>
                  </a:p>
                </p:txBody>
              </p:sp>
              <p:sp>
                <p:nvSpPr>
                  <p:cNvPr id="388" name="TextBox 387"/>
                  <p:cNvSpPr txBox="1"/>
                  <p:nvPr/>
                </p:nvSpPr>
                <p:spPr>
                  <a:xfrm>
                    <a:off x="3774624" y="2055977"/>
                    <a:ext cx="342161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P1</a:t>
                    </a:r>
                  </a:p>
                </p:txBody>
              </p:sp>
            </p:grpSp>
            <p:grpSp>
              <p:nvGrpSpPr>
                <p:cNvPr id="260" name="Group 259"/>
                <p:cNvGrpSpPr/>
                <p:nvPr/>
              </p:nvGrpSpPr>
              <p:grpSpPr>
                <a:xfrm>
                  <a:off x="5385850" y="4705549"/>
                  <a:ext cx="547367" cy="547367"/>
                  <a:chOff x="3644899" y="1900464"/>
                  <a:chExt cx="680358" cy="680358"/>
                </a:xfrm>
                <a:solidFill>
                  <a:srgbClr val="FFFF00"/>
                </a:solidFill>
              </p:grpSpPr>
              <p:sp>
                <p:nvSpPr>
                  <p:cNvPr id="385" name="Oval 384"/>
                  <p:cNvSpPr/>
                  <p:nvPr/>
                </p:nvSpPr>
                <p:spPr>
                  <a:xfrm>
                    <a:off x="3644899" y="1900464"/>
                    <a:ext cx="680358" cy="680358"/>
                  </a:xfrm>
                  <a:prstGeom prst="ellipse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/>
                  </a:p>
                </p:txBody>
              </p:sp>
              <p:sp>
                <p:nvSpPr>
                  <p:cNvPr id="386" name="TextBox 385"/>
                  <p:cNvSpPr txBox="1"/>
                  <p:nvPr/>
                </p:nvSpPr>
                <p:spPr>
                  <a:xfrm>
                    <a:off x="3774624" y="2055977"/>
                    <a:ext cx="342161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P3</a:t>
                    </a:r>
                  </a:p>
                </p:txBody>
              </p:sp>
            </p:grpSp>
            <p:grpSp>
              <p:nvGrpSpPr>
                <p:cNvPr id="261" name="Group 260"/>
                <p:cNvGrpSpPr/>
                <p:nvPr/>
              </p:nvGrpSpPr>
              <p:grpSpPr>
                <a:xfrm>
                  <a:off x="7007227" y="4705549"/>
                  <a:ext cx="547367" cy="547367"/>
                  <a:chOff x="3644899" y="1900464"/>
                  <a:chExt cx="680358" cy="680358"/>
                </a:xfrm>
                <a:solidFill>
                  <a:srgbClr val="FF6600"/>
                </a:solidFill>
              </p:grpSpPr>
              <p:sp>
                <p:nvSpPr>
                  <p:cNvPr id="383" name="Oval 382"/>
                  <p:cNvSpPr/>
                  <p:nvPr/>
                </p:nvSpPr>
                <p:spPr>
                  <a:xfrm>
                    <a:off x="3644899" y="1900464"/>
                    <a:ext cx="680358" cy="680358"/>
                  </a:xfrm>
                  <a:prstGeom prst="ellipse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/>
                  </a:p>
                </p:txBody>
              </p:sp>
              <p:sp>
                <p:nvSpPr>
                  <p:cNvPr id="384" name="TextBox 383"/>
                  <p:cNvSpPr txBox="1"/>
                  <p:nvPr/>
                </p:nvSpPr>
                <p:spPr>
                  <a:xfrm>
                    <a:off x="3774624" y="2055977"/>
                    <a:ext cx="342161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P4</a:t>
                    </a:r>
                  </a:p>
                </p:txBody>
              </p:sp>
            </p:grpSp>
            <p:grpSp>
              <p:nvGrpSpPr>
                <p:cNvPr id="262" name="Group 261"/>
                <p:cNvGrpSpPr/>
                <p:nvPr/>
              </p:nvGrpSpPr>
              <p:grpSpPr>
                <a:xfrm>
                  <a:off x="1124405" y="4929775"/>
                  <a:ext cx="720935" cy="1123021"/>
                  <a:chOff x="5471961" y="535526"/>
                  <a:chExt cx="1239271" cy="1842954"/>
                </a:xfrm>
              </p:grpSpPr>
              <p:sp>
                <p:nvSpPr>
                  <p:cNvPr id="381" name="Magnetic Disk 380"/>
                  <p:cNvSpPr/>
                  <p:nvPr/>
                </p:nvSpPr>
                <p:spPr>
                  <a:xfrm>
                    <a:off x="5471961" y="535526"/>
                    <a:ext cx="1239271" cy="1842954"/>
                  </a:xfrm>
                  <a:prstGeom prst="flowChartMagneticDisk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2" name="TextBox 381"/>
                  <p:cNvSpPr txBox="1"/>
                  <p:nvPr/>
                </p:nvSpPr>
                <p:spPr>
                  <a:xfrm>
                    <a:off x="5516663" y="612733"/>
                    <a:ext cx="1168497" cy="3409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US" sz="900" dirty="0"/>
                      <a:t>Proc File 0</a:t>
                    </a:r>
                  </a:p>
                </p:txBody>
              </p:sp>
            </p:grpSp>
            <p:grpSp>
              <p:nvGrpSpPr>
                <p:cNvPr id="263" name="Group 262"/>
                <p:cNvGrpSpPr/>
                <p:nvPr/>
              </p:nvGrpSpPr>
              <p:grpSpPr>
                <a:xfrm>
                  <a:off x="2751053" y="4929775"/>
                  <a:ext cx="720935" cy="1123021"/>
                  <a:chOff x="5471961" y="535526"/>
                  <a:chExt cx="1239271" cy="1842954"/>
                </a:xfrm>
              </p:grpSpPr>
              <p:sp>
                <p:nvSpPr>
                  <p:cNvPr id="379" name="Magnetic Disk 378"/>
                  <p:cNvSpPr/>
                  <p:nvPr/>
                </p:nvSpPr>
                <p:spPr>
                  <a:xfrm>
                    <a:off x="5471961" y="535526"/>
                    <a:ext cx="1239271" cy="1842954"/>
                  </a:xfrm>
                  <a:prstGeom prst="flowChartMagneticDisk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0" name="TextBox 379"/>
                  <p:cNvSpPr txBox="1"/>
                  <p:nvPr/>
                </p:nvSpPr>
                <p:spPr>
                  <a:xfrm>
                    <a:off x="5516663" y="612733"/>
                    <a:ext cx="1168497" cy="3409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US" sz="900" dirty="0"/>
                      <a:t>Proc File 1</a:t>
                    </a:r>
                  </a:p>
                </p:txBody>
              </p:sp>
            </p:grpSp>
            <p:grpSp>
              <p:nvGrpSpPr>
                <p:cNvPr id="264" name="Group 263"/>
                <p:cNvGrpSpPr/>
                <p:nvPr/>
              </p:nvGrpSpPr>
              <p:grpSpPr>
                <a:xfrm>
                  <a:off x="4368689" y="4929775"/>
                  <a:ext cx="720935" cy="1123021"/>
                  <a:chOff x="5471961" y="535526"/>
                  <a:chExt cx="1239271" cy="1842954"/>
                </a:xfrm>
              </p:grpSpPr>
              <p:sp>
                <p:nvSpPr>
                  <p:cNvPr id="377" name="Magnetic Disk 376"/>
                  <p:cNvSpPr/>
                  <p:nvPr/>
                </p:nvSpPr>
                <p:spPr>
                  <a:xfrm>
                    <a:off x="5471961" y="535526"/>
                    <a:ext cx="1239271" cy="1842954"/>
                  </a:xfrm>
                  <a:prstGeom prst="flowChartMagneticDisk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8" name="TextBox 377"/>
                  <p:cNvSpPr txBox="1"/>
                  <p:nvPr/>
                </p:nvSpPr>
                <p:spPr>
                  <a:xfrm>
                    <a:off x="5516663" y="612733"/>
                    <a:ext cx="1168497" cy="3409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US" sz="900" dirty="0"/>
                      <a:t>Proc File 2</a:t>
                    </a:r>
                  </a:p>
                </p:txBody>
              </p:sp>
            </p:grpSp>
            <p:grpSp>
              <p:nvGrpSpPr>
                <p:cNvPr id="265" name="Group 264"/>
                <p:cNvGrpSpPr/>
                <p:nvPr/>
              </p:nvGrpSpPr>
              <p:grpSpPr>
                <a:xfrm>
                  <a:off x="6003569" y="4929775"/>
                  <a:ext cx="720935" cy="1123021"/>
                  <a:chOff x="5471961" y="535526"/>
                  <a:chExt cx="1239271" cy="1842954"/>
                </a:xfrm>
              </p:grpSpPr>
              <p:sp>
                <p:nvSpPr>
                  <p:cNvPr id="375" name="Magnetic Disk 374"/>
                  <p:cNvSpPr/>
                  <p:nvPr/>
                </p:nvSpPr>
                <p:spPr>
                  <a:xfrm>
                    <a:off x="5471961" y="535526"/>
                    <a:ext cx="1239271" cy="1842954"/>
                  </a:xfrm>
                  <a:prstGeom prst="flowChartMagneticDisk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6" name="TextBox 375"/>
                  <p:cNvSpPr txBox="1"/>
                  <p:nvPr/>
                </p:nvSpPr>
                <p:spPr>
                  <a:xfrm>
                    <a:off x="5516663" y="612733"/>
                    <a:ext cx="1168497" cy="3409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US" sz="900" dirty="0"/>
                      <a:t>Proc File 3</a:t>
                    </a:r>
                  </a:p>
                </p:txBody>
              </p:sp>
            </p:grpSp>
            <p:grpSp>
              <p:nvGrpSpPr>
                <p:cNvPr id="266" name="Group 265"/>
                <p:cNvGrpSpPr/>
                <p:nvPr/>
              </p:nvGrpSpPr>
              <p:grpSpPr>
                <a:xfrm>
                  <a:off x="7627198" y="4929775"/>
                  <a:ext cx="720935" cy="1123021"/>
                  <a:chOff x="5471961" y="535526"/>
                  <a:chExt cx="1239271" cy="1842954"/>
                </a:xfrm>
              </p:grpSpPr>
              <p:sp>
                <p:nvSpPr>
                  <p:cNvPr id="373" name="Magnetic Disk 372"/>
                  <p:cNvSpPr/>
                  <p:nvPr/>
                </p:nvSpPr>
                <p:spPr>
                  <a:xfrm>
                    <a:off x="5471961" y="535526"/>
                    <a:ext cx="1239271" cy="1842954"/>
                  </a:xfrm>
                  <a:prstGeom prst="flowChartMagneticDisk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4" name="TextBox 373"/>
                  <p:cNvSpPr txBox="1"/>
                  <p:nvPr/>
                </p:nvSpPr>
                <p:spPr>
                  <a:xfrm>
                    <a:off x="5516663" y="612733"/>
                    <a:ext cx="1168497" cy="3409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US" sz="900" dirty="0"/>
                      <a:t>Proc File 4</a:t>
                    </a:r>
                  </a:p>
                </p:txBody>
              </p:sp>
            </p:grpSp>
            <p:grpSp>
              <p:nvGrpSpPr>
                <p:cNvPr id="267" name="Group 266"/>
                <p:cNvGrpSpPr/>
                <p:nvPr/>
              </p:nvGrpSpPr>
              <p:grpSpPr>
                <a:xfrm>
                  <a:off x="732265" y="5372191"/>
                  <a:ext cx="183636" cy="182880"/>
                  <a:chOff x="6543383" y="452377"/>
                  <a:chExt cx="183636" cy="182880"/>
                </a:xfrm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grpSpPr>
              <p:sp>
                <p:nvSpPr>
                  <p:cNvPr id="370" name="Rectangle 369"/>
                  <p:cNvSpPr/>
                  <p:nvPr/>
                </p:nvSpPr>
                <p:spPr>
                  <a:xfrm>
                    <a:off x="6543383" y="54381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1" name="Rectangle 370"/>
                  <p:cNvSpPr/>
                  <p:nvPr/>
                </p:nvSpPr>
                <p:spPr>
                  <a:xfrm>
                    <a:off x="6543383" y="45237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2" name="Rectangle 371"/>
                  <p:cNvSpPr/>
                  <p:nvPr/>
                </p:nvSpPr>
                <p:spPr>
                  <a:xfrm>
                    <a:off x="6635579" y="45237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2278586" y="5372191"/>
                  <a:ext cx="280207" cy="182880"/>
                  <a:chOff x="6727019" y="452377"/>
                  <a:chExt cx="280207" cy="182880"/>
                </a:xfrm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grpSpPr>
              <p:sp>
                <p:nvSpPr>
                  <p:cNvPr id="364" name="Rectangle 363"/>
                  <p:cNvSpPr/>
                  <p:nvPr/>
                </p:nvSpPr>
                <p:spPr>
                  <a:xfrm>
                    <a:off x="6727019" y="54381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5" name="Rectangle 364"/>
                  <p:cNvSpPr/>
                  <p:nvPr/>
                </p:nvSpPr>
                <p:spPr>
                  <a:xfrm>
                    <a:off x="6818459" y="54381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6" name="Rectangle 365"/>
                  <p:cNvSpPr/>
                  <p:nvPr/>
                </p:nvSpPr>
                <p:spPr>
                  <a:xfrm>
                    <a:off x="6915786" y="54381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7" name="Rectangle 366"/>
                  <p:cNvSpPr/>
                  <p:nvPr/>
                </p:nvSpPr>
                <p:spPr>
                  <a:xfrm>
                    <a:off x="6727019" y="45237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8" name="Rectangle 367"/>
                  <p:cNvSpPr/>
                  <p:nvPr/>
                </p:nvSpPr>
                <p:spPr>
                  <a:xfrm>
                    <a:off x="6818459" y="45237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9" name="Rectangle 368"/>
                  <p:cNvSpPr/>
                  <p:nvPr/>
                </p:nvSpPr>
                <p:spPr>
                  <a:xfrm>
                    <a:off x="6915786" y="45237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69" name="Group 268"/>
                <p:cNvGrpSpPr/>
                <p:nvPr/>
              </p:nvGrpSpPr>
              <p:grpSpPr>
                <a:xfrm>
                  <a:off x="2303666" y="5720206"/>
                  <a:ext cx="275076" cy="182880"/>
                  <a:chOff x="6543383" y="732548"/>
                  <a:chExt cx="275076" cy="182880"/>
                </a:xfrm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grpSpPr>
              <p:sp>
                <p:nvSpPr>
                  <p:cNvPr id="359" name="Rectangle 358"/>
                  <p:cNvSpPr/>
                  <p:nvPr/>
                </p:nvSpPr>
                <p:spPr>
                  <a:xfrm>
                    <a:off x="6543383" y="73254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0" name="Rectangle 359"/>
                  <p:cNvSpPr/>
                  <p:nvPr/>
                </p:nvSpPr>
                <p:spPr>
                  <a:xfrm>
                    <a:off x="6635579" y="73254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1" name="Rectangle 360"/>
                  <p:cNvSpPr/>
                  <p:nvPr/>
                </p:nvSpPr>
                <p:spPr>
                  <a:xfrm>
                    <a:off x="6543383" y="82398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2" name="Rectangle 361"/>
                  <p:cNvSpPr/>
                  <p:nvPr/>
                </p:nvSpPr>
                <p:spPr>
                  <a:xfrm>
                    <a:off x="6635579" y="82398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3" name="Rectangle 362"/>
                  <p:cNvSpPr/>
                  <p:nvPr/>
                </p:nvSpPr>
                <p:spPr>
                  <a:xfrm>
                    <a:off x="6727019" y="82398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70" name="Group 269"/>
                <p:cNvGrpSpPr/>
                <p:nvPr/>
              </p:nvGrpSpPr>
              <p:grpSpPr>
                <a:xfrm>
                  <a:off x="3796587" y="5372191"/>
                  <a:ext cx="463843" cy="280171"/>
                  <a:chOff x="6543383" y="543817"/>
                  <a:chExt cx="463843" cy="280171"/>
                </a:xfrm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grpSpPr>
              <p:sp>
                <p:nvSpPr>
                  <p:cNvPr id="352" name="Rectangle 351"/>
                  <p:cNvSpPr/>
                  <p:nvPr/>
                </p:nvSpPr>
                <p:spPr>
                  <a:xfrm>
                    <a:off x="6635579" y="54381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3" name="Rectangle 352"/>
                  <p:cNvSpPr/>
                  <p:nvPr/>
                </p:nvSpPr>
                <p:spPr>
                  <a:xfrm>
                    <a:off x="6543383" y="63525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4" name="Rectangle 353"/>
                  <p:cNvSpPr/>
                  <p:nvPr/>
                </p:nvSpPr>
                <p:spPr>
                  <a:xfrm>
                    <a:off x="6635579" y="63525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5" name="Rectangle 354"/>
                  <p:cNvSpPr/>
                  <p:nvPr/>
                </p:nvSpPr>
                <p:spPr>
                  <a:xfrm>
                    <a:off x="6727019" y="63525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6" name="Rectangle 355"/>
                  <p:cNvSpPr/>
                  <p:nvPr/>
                </p:nvSpPr>
                <p:spPr>
                  <a:xfrm>
                    <a:off x="6818459" y="63525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7" name="Rectangle 356"/>
                  <p:cNvSpPr/>
                  <p:nvPr/>
                </p:nvSpPr>
                <p:spPr>
                  <a:xfrm>
                    <a:off x="6915786" y="63525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8" name="Rectangle 357"/>
                  <p:cNvSpPr/>
                  <p:nvPr/>
                </p:nvSpPr>
                <p:spPr>
                  <a:xfrm>
                    <a:off x="6915786" y="73254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71" name="Group 270"/>
                <p:cNvGrpSpPr/>
                <p:nvPr/>
              </p:nvGrpSpPr>
              <p:grpSpPr>
                <a:xfrm rot="5400000">
                  <a:off x="3911039" y="5720584"/>
                  <a:ext cx="183636" cy="182880"/>
                  <a:chOff x="6543383" y="452377"/>
                  <a:chExt cx="183636" cy="182880"/>
                </a:xfrm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grpSpPr>
              <p:sp>
                <p:nvSpPr>
                  <p:cNvPr id="349" name="Rectangle 348"/>
                  <p:cNvSpPr/>
                  <p:nvPr/>
                </p:nvSpPr>
                <p:spPr>
                  <a:xfrm>
                    <a:off x="6543383" y="54381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0" name="Rectangle 349"/>
                  <p:cNvSpPr/>
                  <p:nvPr/>
                </p:nvSpPr>
                <p:spPr>
                  <a:xfrm>
                    <a:off x="6543383" y="45237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1" name="Rectangle 350"/>
                  <p:cNvSpPr/>
                  <p:nvPr/>
                </p:nvSpPr>
                <p:spPr>
                  <a:xfrm>
                    <a:off x="6635579" y="45237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72" name="Group 271"/>
                <p:cNvGrpSpPr/>
                <p:nvPr/>
              </p:nvGrpSpPr>
              <p:grpSpPr>
                <a:xfrm>
                  <a:off x="5582502" y="5372191"/>
                  <a:ext cx="275076" cy="182880"/>
                  <a:chOff x="6543383" y="732548"/>
                  <a:chExt cx="275076" cy="182880"/>
                </a:xfrm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grpSpPr>
              <p:sp>
                <p:nvSpPr>
                  <p:cNvPr id="344" name="Rectangle 343"/>
                  <p:cNvSpPr/>
                  <p:nvPr/>
                </p:nvSpPr>
                <p:spPr>
                  <a:xfrm>
                    <a:off x="6543383" y="73254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5" name="Rectangle 344"/>
                  <p:cNvSpPr/>
                  <p:nvPr/>
                </p:nvSpPr>
                <p:spPr>
                  <a:xfrm>
                    <a:off x="6635579" y="73254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6" name="Rectangle 345"/>
                  <p:cNvSpPr/>
                  <p:nvPr/>
                </p:nvSpPr>
                <p:spPr>
                  <a:xfrm>
                    <a:off x="6543383" y="82398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7" name="Rectangle 346"/>
                  <p:cNvSpPr/>
                  <p:nvPr/>
                </p:nvSpPr>
                <p:spPr>
                  <a:xfrm>
                    <a:off x="6635579" y="82398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8" name="Rectangle 347"/>
                  <p:cNvSpPr/>
                  <p:nvPr/>
                </p:nvSpPr>
                <p:spPr>
                  <a:xfrm>
                    <a:off x="6727019" y="82398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73" name="Group 272"/>
                <p:cNvGrpSpPr/>
                <p:nvPr/>
              </p:nvGrpSpPr>
              <p:grpSpPr>
                <a:xfrm>
                  <a:off x="7182865" y="5372191"/>
                  <a:ext cx="280207" cy="182880"/>
                  <a:chOff x="6727019" y="732548"/>
                  <a:chExt cx="280207" cy="182880"/>
                </a:xfrm>
                <a:solidFill>
                  <a:srgbClr val="FF66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grpSpPr>
              <p:sp>
                <p:nvSpPr>
                  <p:cNvPr id="340" name="Rectangle 339"/>
                  <p:cNvSpPr/>
                  <p:nvPr/>
                </p:nvSpPr>
                <p:spPr>
                  <a:xfrm>
                    <a:off x="6727019" y="73254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1" name="Rectangle 340"/>
                  <p:cNvSpPr/>
                  <p:nvPr/>
                </p:nvSpPr>
                <p:spPr>
                  <a:xfrm>
                    <a:off x="6818459" y="73254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2" name="Rectangle 341"/>
                  <p:cNvSpPr/>
                  <p:nvPr/>
                </p:nvSpPr>
                <p:spPr>
                  <a:xfrm>
                    <a:off x="6818459" y="82398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3" name="Rectangle 342"/>
                  <p:cNvSpPr/>
                  <p:nvPr/>
                </p:nvSpPr>
                <p:spPr>
                  <a:xfrm>
                    <a:off x="6915786" y="82398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7183243" y="5720206"/>
                  <a:ext cx="280207" cy="182880"/>
                  <a:chOff x="6727019" y="452377"/>
                  <a:chExt cx="280207" cy="182880"/>
                </a:xfrm>
                <a:solidFill>
                  <a:srgbClr val="FF66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grpSpPr>
              <p:sp>
                <p:nvSpPr>
                  <p:cNvPr id="334" name="Rectangle 333"/>
                  <p:cNvSpPr/>
                  <p:nvPr/>
                </p:nvSpPr>
                <p:spPr>
                  <a:xfrm>
                    <a:off x="6727019" y="54381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rgbClr val="FFFFFF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5" name="Rectangle 334"/>
                  <p:cNvSpPr/>
                  <p:nvPr/>
                </p:nvSpPr>
                <p:spPr>
                  <a:xfrm>
                    <a:off x="6818459" y="54381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rgbClr val="FFFFFF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6" name="Rectangle 335"/>
                  <p:cNvSpPr/>
                  <p:nvPr/>
                </p:nvSpPr>
                <p:spPr>
                  <a:xfrm>
                    <a:off x="6915786" y="54381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rgbClr val="FFFFFF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7" name="Rectangle 336"/>
                  <p:cNvSpPr/>
                  <p:nvPr/>
                </p:nvSpPr>
                <p:spPr>
                  <a:xfrm>
                    <a:off x="6727019" y="45237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rgbClr val="FFFFFF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8" name="Rectangle 337"/>
                  <p:cNvSpPr/>
                  <p:nvPr/>
                </p:nvSpPr>
                <p:spPr>
                  <a:xfrm>
                    <a:off x="6818459" y="45237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rgbClr val="FFFFFF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9" name="Rectangle 338"/>
                  <p:cNvSpPr/>
                  <p:nvPr/>
                </p:nvSpPr>
                <p:spPr>
                  <a:xfrm>
                    <a:off x="6915786" y="45237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rgbClr val="FFFFFF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75" name="Group 274"/>
                <p:cNvGrpSpPr/>
                <p:nvPr/>
              </p:nvGrpSpPr>
              <p:grpSpPr>
                <a:xfrm>
                  <a:off x="1415953" y="5372191"/>
                  <a:ext cx="183636" cy="182880"/>
                  <a:chOff x="6543383" y="452377"/>
                  <a:chExt cx="183636" cy="182880"/>
                </a:xfrm>
                <a:solidFill>
                  <a:srgbClr val="FF0000"/>
                </a:solidFill>
                <a:effectLst/>
              </p:grpSpPr>
              <p:sp>
                <p:nvSpPr>
                  <p:cNvPr id="331" name="Rectangle 330"/>
                  <p:cNvSpPr/>
                  <p:nvPr/>
                </p:nvSpPr>
                <p:spPr>
                  <a:xfrm>
                    <a:off x="6543383" y="54381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2" name="Rectangle 331"/>
                  <p:cNvSpPr/>
                  <p:nvPr/>
                </p:nvSpPr>
                <p:spPr>
                  <a:xfrm>
                    <a:off x="6543383" y="45237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3" name="Rectangle 332"/>
                  <p:cNvSpPr/>
                  <p:nvPr/>
                </p:nvSpPr>
                <p:spPr>
                  <a:xfrm>
                    <a:off x="6635579" y="45237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76" name="Group 275"/>
                <p:cNvGrpSpPr/>
                <p:nvPr/>
              </p:nvGrpSpPr>
              <p:grpSpPr>
                <a:xfrm>
                  <a:off x="2971903" y="5378042"/>
                  <a:ext cx="280207" cy="182880"/>
                  <a:chOff x="6727019" y="452377"/>
                  <a:chExt cx="280207" cy="182880"/>
                </a:xfrm>
                <a:solidFill>
                  <a:srgbClr val="008000"/>
                </a:solidFill>
                <a:effectLst/>
              </p:grpSpPr>
              <p:sp>
                <p:nvSpPr>
                  <p:cNvPr id="325" name="Rectangle 324"/>
                  <p:cNvSpPr/>
                  <p:nvPr/>
                </p:nvSpPr>
                <p:spPr>
                  <a:xfrm>
                    <a:off x="6727019" y="54381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6" name="Rectangle 325"/>
                  <p:cNvSpPr/>
                  <p:nvPr/>
                </p:nvSpPr>
                <p:spPr>
                  <a:xfrm>
                    <a:off x="6818459" y="54381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7" name="Rectangle 326"/>
                  <p:cNvSpPr/>
                  <p:nvPr/>
                </p:nvSpPr>
                <p:spPr>
                  <a:xfrm>
                    <a:off x="6915786" y="54381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8" name="Rectangle 327"/>
                  <p:cNvSpPr/>
                  <p:nvPr/>
                </p:nvSpPr>
                <p:spPr>
                  <a:xfrm>
                    <a:off x="6727019" y="45237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9" name="Rectangle 328"/>
                  <p:cNvSpPr/>
                  <p:nvPr/>
                </p:nvSpPr>
                <p:spPr>
                  <a:xfrm>
                    <a:off x="6818459" y="45237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0" name="Rectangle 329"/>
                  <p:cNvSpPr/>
                  <p:nvPr/>
                </p:nvSpPr>
                <p:spPr>
                  <a:xfrm>
                    <a:off x="6915786" y="45237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77" name="Group 276"/>
                <p:cNvGrpSpPr/>
                <p:nvPr/>
              </p:nvGrpSpPr>
              <p:grpSpPr>
                <a:xfrm>
                  <a:off x="4472716" y="5372191"/>
                  <a:ext cx="463843" cy="280171"/>
                  <a:chOff x="6543383" y="543817"/>
                  <a:chExt cx="463843" cy="280171"/>
                </a:xfrm>
                <a:solidFill>
                  <a:srgbClr val="0000FF"/>
                </a:solidFill>
                <a:effectLst/>
              </p:grpSpPr>
              <p:sp>
                <p:nvSpPr>
                  <p:cNvPr id="318" name="Rectangle 317"/>
                  <p:cNvSpPr/>
                  <p:nvPr/>
                </p:nvSpPr>
                <p:spPr>
                  <a:xfrm>
                    <a:off x="6635579" y="54381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9" name="Rectangle 318"/>
                  <p:cNvSpPr/>
                  <p:nvPr/>
                </p:nvSpPr>
                <p:spPr>
                  <a:xfrm>
                    <a:off x="6543383" y="63525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0" name="Rectangle 319"/>
                  <p:cNvSpPr/>
                  <p:nvPr/>
                </p:nvSpPr>
                <p:spPr>
                  <a:xfrm>
                    <a:off x="6635579" y="63525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1" name="Rectangle 320"/>
                  <p:cNvSpPr/>
                  <p:nvPr/>
                </p:nvSpPr>
                <p:spPr>
                  <a:xfrm>
                    <a:off x="6727019" y="63525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2" name="Rectangle 321"/>
                  <p:cNvSpPr/>
                  <p:nvPr/>
                </p:nvSpPr>
                <p:spPr>
                  <a:xfrm>
                    <a:off x="6818459" y="63525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3" name="Rectangle 322"/>
                  <p:cNvSpPr/>
                  <p:nvPr/>
                </p:nvSpPr>
                <p:spPr>
                  <a:xfrm>
                    <a:off x="6915786" y="63525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4" name="Rectangle 323"/>
                  <p:cNvSpPr/>
                  <p:nvPr/>
                </p:nvSpPr>
                <p:spPr>
                  <a:xfrm>
                    <a:off x="6915786" y="73254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78" name="Group 277"/>
                <p:cNvGrpSpPr/>
                <p:nvPr/>
              </p:nvGrpSpPr>
              <p:grpSpPr>
                <a:xfrm>
                  <a:off x="6287366" y="5372191"/>
                  <a:ext cx="275076" cy="182880"/>
                  <a:chOff x="6543383" y="732548"/>
                  <a:chExt cx="275076" cy="182880"/>
                </a:xfrm>
                <a:solidFill>
                  <a:srgbClr val="FFFF00"/>
                </a:solidFill>
                <a:effectLst/>
              </p:grpSpPr>
              <p:sp>
                <p:nvSpPr>
                  <p:cNvPr id="313" name="Rectangle 312"/>
                  <p:cNvSpPr/>
                  <p:nvPr/>
                </p:nvSpPr>
                <p:spPr>
                  <a:xfrm>
                    <a:off x="6543383" y="73254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4" name="Rectangle 313"/>
                  <p:cNvSpPr/>
                  <p:nvPr/>
                </p:nvSpPr>
                <p:spPr>
                  <a:xfrm>
                    <a:off x="6635579" y="73254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Rectangle 314"/>
                  <p:cNvSpPr/>
                  <p:nvPr/>
                </p:nvSpPr>
                <p:spPr>
                  <a:xfrm>
                    <a:off x="6543383" y="82398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6" name="Rectangle 315"/>
                  <p:cNvSpPr/>
                  <p:nvPr/>
                </p:nvSpPr>
                <p:spPr>
                  <a:xfrm>
                    <a:off x="6635579" y="82398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>
                  <a:xfrm>
                    <a:off x="6727019" y="82398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79" name="Group 278"/>
                <p:cNvGrpSpPr/>
                <p:nvPr/>
              </p:nvGrpSpPr>
              <p:grpSpPr>
                <a:xfrm>
                  <a:off x="7856803" y="5378042"/>
                  <a:ext cx="280207" cy="182880"/>
                  <a:chOff x="6727019" y="732548"/>
                  <a:chExt cx="280207" cy="182880"/>
                </a:xfrm>
                <a:solidFill>
                  <a:srgbClr val="FF6600"/>
                </a:solidFill>
                <a:effectLst/>
              </p:grpSpPr>
              <p:sp>
                <p:nvSpPr>
                  <p:cNvPr id="309" name="Rectangle 308"/>
                  <p:cNvSpPr/>
                  <p:nvPr/>
                </p:nvSpPr>
                <p:spPr>
                  <a:xfrm>
                    <a:off x="6727019" y="73254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0" name="Rectangle 309"/>
                  <p:cNvSpPr/>
                  <p:nvPr/>
                </p:nvSpPr>
                <p:spPr>
                  <a:xfrm>
                    <a:off x="6818459" y="73254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1" name="Rectangle 310"/>
                  <p:cNvSpPr/>
                  <p:nvPr/>
                </p:nvSpPr>
                <p:spPr>
                  <a:xfrm>
                    <a:off x="6818459" y="82398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2" name="Rectangle 311"/>
                  <p:cNvSpPr/>
                  <p:nvPr/>
                </p:nvSpPr>
                <p:spPr>
                  <a:xfrm>
                    <a:off x="6915786" y="82398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cxnSp>
              <p:nvCxnSpPr>
                <p:cNvPr id="280" name="Straight Arrow Connector 279"/>
                <p:cNvCxnSpPr>
                  <a:endCxn id="332" idx="2"/>
                </p:cNvCxnSpPr>
                <p:nvPr/>
              </p:nvCxnSpPr>
              <p:spPr>
                <a:xfrm>
                  <a:off x="900422" y="5463631"/>
                  <a:ext cx="561251" cy="0"/>
                </a:xfrm>
                <a:prstGeom prst="straightConnector1">
                  <a:avLst/>
                </a:prstGeom>
                <a:ln w="38100" cmpd="sng">
                  <a:prstDash val="solid"/>
                  <a:headEnd type="oval" w="med" len="med"/>
                  <a:tailEnd type="oval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81" name="Group 280"/>
                <p:cNvGrpSpPr/>
                <p:nvPr/>
              </p:nvGrpSpPr>
              <p:grpSpPr>
                <a:xfrm>
                  <a:off x="2977034" y="5720206"/>
                  <a:ext cx="275076" cy="182880"/>
                  <a:chOff x="6543383" y="732548"/>
                  <a:chExt cx="275076" cy="182880"/>
                </a:xfrm>
                <a:solidFill>
                  <a:srgbClr val="008000"/>
                </a:solidFill>
                <a:effectLst/>
              </p:grpSpPr>
              <p:sp>
                <p:nvSpPr>
                  <p:cNvPr id="304" name="Rectangle 303"/>
                  <p:cNvSpPr/>
                  <p:nvPr/>
                </p:nvSpPr>
                <p:spPr>
                  <a:xfrm>
                    <a:off x="6543383" y="73254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5" name="Rectangle 304"/>
                  <p:cNvSpPr/>
                  <p:nvPr/>
                </p:nvSpPr>
                <p:spPr>
                  <a:xfrm>
                    <a:off x="6635579" y="73254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6" name="Rectangle 305"/>
                  <p:cNvSpPr/>
                  <p:nvPr/>
                </p:nvSpPr>
                <p:spPr>
                  <a:xfrm>
                    <a:off x="6543383" y="82398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7" name="Rectangle 306"/>
                  <p:cNvSpPr/>
                  <p:nvPr/>
                </p:nvSpPr>
                <p:spPr>
                  <a:xfrm>
                    <a:off x="6635579" y="82398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8" name="Rectangle 307"/>
                  <p:cNvSpPr/>
                  <p:nvPr/>
                </p:nvSpPr>
                <p:spPr>
                  <a:xfrm>
                    <a:off x="6727019" y="823988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82" name="Group 281"/>
                <p:cNvGrpSpPr/>
                <p:nvPr/>
              </p:nvGrpSpPr>
              <p:grpSpPr>
                <a:xfrm rot="5400000">
                  <a:off x="4619124" y="5725563"/>
                  <a:ext cx="183636" cy="182880"/>
                  <a:chOff x="6543383" y="452377"/>
                  <a:chExt cx="183636" cy="182880"/>
                </a:xfrm>
                <a:solidFill>
                  <a:srgbClr val="0000FF"/>
                </a:solidFill>
                <a:effectLst/>
              </p:grpSpPr>
              <p:sp>
                <p:nvSpPr>
                  <p:cNvPr id="301" name="Rectangle 300"/>
                  <p:cNvSpPr/>
                  <p:nvPr/>
                </p:nvSpPr>
                <p:spPr>
                  <a:xfrm>
                    <a:off x="6543383" y="54381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Rectangle 301"/>
                  <p:cNvSpPr/>
                  <p:nvPr/>
                </p:nvSpPr>
                <p:spPr>
                  <a:xfrm>
                    <a:off x="6543383" y="45237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3" name="Rectangle 302"/>
                  <p:cNvSpPr/>
                  <p:nvPr/>
                </p:nvSpPr>
                <p:spPr>
                  <a:xfrm>
                    <a:off x="6635579" y="45237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83" name="Group 282"/>
                <p:cNvGrpSpPr/>
                <p:nvPr/>
              </p:nvGrpSpPr>
              <p:grpSpPr>
                <a:xfrm>
                  <a:off x="7899579" y="5725941"/>
                  <a:ext cx="280207" cy="182880"/>
                  <a:chOff x="6727019" y="452377"/>
                  <a:chExt cx="280207" cy="182880"/>
                </a:xfrm>
                <a:solidFill>
                  <a:srgbClr val="FF6600"/>
                </a:solidFill>
                <a:effectLst/>
              </p:grpSpPr>
              <p:sp>
                <p:nvSpPr>
                  <p:cNvPr id="295" name="Rectangle 294"/>
                  <p:cNvSpPr/>
                  <p:nvPr/>
                </p:nvSpPr>
                <p:spPr>
                  <a:xfrm>
                    <a:off x="6727019" y="54381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rgbClr val="FFFFFF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6" name="Rectangle 295"/>
                  <p:cNvSpPr/>
                  <p:nvPr/>
                </p:nvSpPr>
                <p:spPr>
                  <a:xfrm>
                    <a:off x="6818459" y="54381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rgbClr val="FFFFFF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7" name="Rectangle 296"/>
                  <p:cNvSpPr/>
                  <p:nvPr/>
                </p:nvSpPr>
                <p:spPr>
                  <a:xfrm>
                    <a:off x="6915786" y="54381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rgbClr val="FFFFFF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8" name="Rectangle 297"/>
                  <p:cNvSpPr/>
                  <p:nvPr/>
                </p:nvSpPr>
                <p:spPr>
                  <a:xfrm>
                    <a:off x="6727019" y="45237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rgbClr val="FFFFFF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9" name="Rectangle 298"/>
                  <p:cNvSpPr/>
                  <p:nvPr/>
                </p:nvSpPr>
                <p:spPr>
                  <a:xfrm>
                    <a:off x="6818459" y="45237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rgbClr val="FFFFFF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0" name="Rectangle 299"/>
                  <p:cNvSpPr/>
                  <p:nvPr/>
                </p:nvSpPr>
                <p:spPr>
                  <a:xfrm>
                    <a:off x="6915786" y="452377"/>
                    <a:ext cx="91440" cy="91440"/>
                  </a:xfrm>
                  <a:prstGeom prst="rect">
                    <a:avLst/>
                  </a:prstGeom>
                  <a:grpFill/>
                  <a:ln>
                    <a:solidFill>
                      <a:srgbClr val="FFFFFF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cxnSp>
              <p:nvCxnSpPr>
                <p:cNvPr id="284" name="Straight Arrow Connector 283"/>
                <p:cNvCxnSpPr/>
                <p:nvPr/>
              </p:nvCxnSpPr>
              <p:spPr>
                <a:xfrm>
                  <a:off x="2507223" y="5457546"/>
                  <a:ext cx="561251" cy="0"/>
                </a:xfrm>
                <a:prstGeom prst="straightConnector1">
                  <a:avLst/>
                </a:prstGeom>
                <a:ln w="38100" cmpd="sng">
                  <a:prstDash val="solid"/>
                  <a:headEnd type="oval" w="med" len="med"/>
                  <a:tailEnd type="oval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Straight Arrow Connector 284"/>
                <p:cNvCxnSpPr/>
                <p:nvPr/>
              </p:nvCxnSpPr>
              <p:spPr>
                <a:xfrm>
                  <a:off x="4058251" y="5463631"/>
                  <a:ext cx="561251" cy="0"/>
                </a:xfrm>
                <a:prstGeom prst="straightConnector1">
                  <a:avLst/>
                </a:prstGeom>
                <a:ln w="38100" cmpd="sng">
                  <a:prstDash val="solid"/>
                  <a:headEnd type="oval" w="med" len="med"/>
                  <a:tailEnd type="oval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Arrow Connector 285"/>
                <p:cNvCxnSpPr/>
                <p:nvPr/>
              </p:nvCxnSpPr>
              <p:spPr>
                <a:xfrm>
                  <a:off x="5823849" y="5469482"/>
                  <a:ext cx="561251" cy="0"/>
                </a:xfrm>
                <a:prstGeom prst="straightConnector1">
                  <a:avLst/>
                </a:prstGeom>
                <a:ln w="38100" cmpd="sng">
                  <a:prstDash val="solid"/>
                  <a:headEnd type="oval" w="med" len="med"/>
                  <a:tailEnd type="oval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Straight Arrow Connector 286"/>
                <p:cNvCxnSpPr/>
                <p:nvPr/>
              </p:nvCxnSpPr>
              <p:spPr>
                <a:xfrm>
                  <a:off x="7365745" y="5457546"/>
                  <a:ext cx="561251" cy="0"/>
                </a:xfrm>
                <a:prstGeom prst="straightConnector1">
                  <a:avLst/>
                </a:prstGeom>
                <a:ln w="38100" cmpd="sng">
                  <a:prstDash val="solid"/>
                  <a:headEnd type="oval" w="med" len="med"/>
                  <a:tailEnd type="oval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Arrow Connector 287"/>
                <p:cNvCxnSpPr/>
                <p:nvPr/>
              </p:nvCxnSpPr>
              <p:spPr>
                <a:xfrm>
                  <a:off x="2460653" y="5817381"/>
                  <a:ext cx="561251" cy="0"/>
                </a:xfrm>
                <a:prstGeom prst="straightConnector1">
                  <a:avLst/>
                </a:prstGeom>
                <a:ln w="38100" cmpd="sng">
                  <a:prstDash val="solid"/>
                  <a:headEnd type="oval" w="med" len="med"/>
                  <a:tailEnd type="oval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Straight Arrow Connector 288"/>
                <p:cNvCxnSpPr/>
                <p:nvPr/>
              </p:nvCxnSpPr>
              <p:spPr>
                <a:xfrm>
                  <a:off x="4076466" y="5791400"/>
                  <a:ext cx="561251" cy="0"/>
                </a:xfrm>
                <a:prstGeom prst="straightConnector1">
                  <a:avLst/>
                </a:prstGeom>
                <a:ln w="38100" cmpd="sng">
                  <a:prstDash val="solid"/>
                  <a:headEnd type="oval" w="med" len="med"/>
                  <a:tailEnd type="oval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Arrow Connector 289"/>
                <p:cNvCxnSpPr/>
                <p:nvPr/>
              </p:nvCxnSpPr>
              <p:spPr>
                <a:xfrm>
                  <a:off x="7386992" y="5817381"/>
                  <a:ext cx="561251" cy="0"/>
                </a:xfrm>
                <a:prstGeom prst="straightConnector1">
                  <a:avLst/>
                </a:prstGeom>
                <a:ln w="38100" cmpd="sng">
                  <a:prstDash val="solid"/>
                  <a:headEnd type="oval" w="med" len="med"/>
                  <a:tailEnd type="oval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Straight Arrow Connector 290"/>
                <p:cNvCxnSpPr>
                  <a:endCxn id="369" idx="2"/>
                </p:cNvCxnSpPr>
                <p:nvPr/>
              </p:nvCxnSpPr>
              <p:spPr>
                <a:xfrm>
                  <a:off x="1462724" y="5463631"/>
                  <a:ext cx="1050349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prstDash val="sysDot"/>
                  <a:headEnd type="oval" w="med" len="med"/>
                  <a:tailEnd type="oval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Arrow Connector 291"/>
                <p:cNvCxnSpPr>
                  <a:endCxn id="355" idx="0"/>
                </p:cNvCxnSpPr>
                <p:nvPr/>
              </p:nvCxnSpPr>
              <p:spPr>
                <a:xfrm>
                  <a:off x="3073430" y="5457546"/>
                  <a:ext cx="952513" cy="6085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prstDash val="sysDot"/>
                  <a:headEnd type="oval" w="med" len="med"/>
                  <a:tailEnd type="oval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Straight Arrow Connector 292"/>
                <p:cNvCxnSpPr>
                  <a:endCxn id="348" idx="0"/>
                </p:cNvCxnSpPr>
                <p:nvPr/>
              </p:nvCxnSpPr>
              <p:spPr>
                <a:xfrm flipV="1">
                  <a:off x="4618018" y="5463631"/>
                  <a:ext cx="1193840" cy="585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prstDash val="sysDot"/>
                  <a:headEnd type="oval" w="med" len="med"/>
                  <a:tailEnd type="oval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Straight Arrow Connector 293"/>
                <p:cNvCxnSpPr>
                  <a:stCxn id="316" idx="0"/>
                </p:cNvCxnSpPr>
                <p:nvPr/>
              </p:nvCxnSpPr>
              <p:spPr>
                <a:xfrm flipV="1">
                  <a:off x="6425282" y="5454621"/>
                  <a:ext cx="941803" cy="901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prstDash val="sysDot"/>
                  <a:headEnd type="oval" w="med" len="med"/>
                  <a:tailEnd type="oval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5" name="Straight Arrow Connector 254"/>
              <p:cNvCxnSpPr/>
              <p:nvPr/>
            </p:nvCxnSpPr>
            <p:spPr>
              <a:xfrm>
                <a:off x="3056884" y="6367682"/>
                <a:ext cx="952513" cy="608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ot"/>
                <a:headEnd type="oval" w="med" len="med"/>
                <a:tailEnd type="oval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Arrow Connector 255"/>
              <p:cNvCxnSpPr>
                <a:endCxn id="335" idx="0"/>
              </p:cNvCxnSpPr>
              <p:nvPr/>
            </p:nvCxnSpPr>
            <p:spPr>
              <a:xfrm>
                <a:off x="4645361" y="6373543"/>
                <a:ext cx="2662405" cy="45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ot"/>
                <a:headEnd type="oval" w="med" len="med"/>
                <a:tailEnd type="oval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5" name="TextBox 394"/>
            <p:cNvSpPr txBox="1"/>
            <p:nvPr/>
          </p:nvSpPr>
          <p:spPr>
            <a:xfrm>
              <a:off x="273536" y="5711092"/>
              <a:ext cx="17135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FPP (N:N)</a:t>
              </a:r>
            </a:p>
          </p:txBody>
        </p:sp>
      </p:grpSp>
      <p:sp>
        <p:nvSpPr>
          <p:cNvPr id="398" name="Title 39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Flexibility in Parallel I/O Paradigms</a:t>
            </a:r>
          </a:p>
        </p:txBody>
      </p:sp>
      <p:sp>
        <p:nvSpPr>
          <p:cNvPr id="399" name="Content Placeholder 398"/>
          <p:cNvSpPr>
            <a:spLocks noGrp="1"/>
          </p:cNvSpPr>
          <p:nvPr>
            <p:ph idx="1"/>
          </p:nvPr>
        </p:nvSpPr>
        <p:spPr>
          <a:xfrm>
            <a:off x="5326772" y="1436688"/>
            <a:ext cx="3367937" cy="4881532"/>
          </a:xfrm>
        </p:spPr>
        <p:txBody>
          <a:bodyPr/>
          <a:lstStyle/>
          <a:p>
            <a:r>
              <a:rPr lang="en-US" dirty="0"/>
              <a:t>Variations</a:t>
            </a:r>
          </a:p>
          <a:p>
            <a:pPr lvl="1"/>
            <a:r>
              <a:rPr lang="en-US" dirty="0"/>
              <a:t>Burst Buffers</a:t>
            </a:r>
          </a:p>
          <a:p>
            <a:pPr lvl="1"/>
            <a:r>
              <a:rPr lang="en-US" dirty="0"/>
              <a:t>Collective vs. Independent</a:t>
            </a:r>
          </a:p>
          <a:p>
            <a:pPr lvl="1"/>
            <a:r>
              <a:rPr lang="en-US" dirty="0"/>
              <a:t>Segmented vs. </a:t>
            </a:r>
            <a:r>
              <a:rPr lang="en-US" dirty="0" err="1"/>
              <a:t>Strided</a:t>
            </a:r>
            <a:endParaRPr lang="en-US" dirty="0"/>
          </a:p>
          <a:p>
            <a:pPr lvl="1"/>
            <a:r>
              <a:rPr lang="en-US" dirty="0"/>
              <a:t>Two Phase</a:t>
            </a:r>
          </a:p>
          <a:p>
            <a:pPr lvl="1"/>
            <a:r>
              <a:rPr lang="en-US" dirty="0"/>
              <a:t>I/O node affinities</a:t>
            </a:r>
          </a:p>
          <a:p>
            <a:pPr lvl="1"/>
            <a:r>
              <a:rPr lang="en-US" dirty="0"/>
              <a:t>Custom I/O node code</a:t>
            </a:r>
          </a:p>
          <a:p>
            <a:pPr lvl="1"/>
            <a:r>
              <a:rPr lang="en-US" dirty="0"/>
              <a:t>Extra nodes just for I/O</a:t>
            </a:r>
          </a:p>
        </p:txBody>
      </p:sp>
      <p:sp>
        <p:nvSpPr>
          <p:cNvPr id="396" name="TextBox 395"/>
          <p:cNvSpPr txBox="1"/>
          <p:nvPr/>
        </p:nvSpPr>
        <p:spPr>
          <a:xfrm>
            <a:off x="388045" y="1646155"/>
            <a:ext cx="4727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File Per Processor (FPP)</a:t>
            </a:r>
          </a:p>
        </p:txBody>
      </p:sp>
      <p:sp>
        <p:nvSpPr>
          <p:cNvPr id="397" name="TextBox 396"/>
          <p:cNvSpPr txBox="1"/>
          <p:nvPr/>
        </p:nvSpPr>
        <p:spPr>
          <a:xfrm>
            <a:off x="388045" y="2774932"/>
            <a:ext cx="4550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Multiple Independent File (MIF)</a:t>
            </a:r>
          </a:p>
        </p:txBody>
      </p:sp>
      <p:sp>
        <p:nvSpPr>
          <p:cNvPr id="400" name="TextBox 399"/>
          <p:cNvSpPr txBox="1"/>
          <p:nvPr/>
        </p:nvSpPr>
        <p:spPr>
          <a:xfrm>
            <a:off x="388045" y="3691622"/>
            <a:ext cx="4550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Single Shared File (SSF)</a:t>
            </a:r>
          </a:p>
        </p:txBody>
      </p:sp>
    </p:spTree>
    <p:extLst>
      <p:ext uri="{BB962C8B-B14F-4D97-AF65-F5344CB8AC3E}">
        <p14:creationId xmlns:p14="http://schemas.microsoft.com/office/powerpoint/2010/main" val="234030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17E-8 -4.02038E-6 L -0.17491 -0.4356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45" y="-2179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17E-8 -4.02038E-6 L -0.20701 -0.2915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59" y="-1459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8662E-6 5.33117E-6 L -0.21603 -0.13038 " pathEditMode="relative" ptsTypes="AA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" grpId="0" build="p"/>
      <p:bldP spid="396" grpId="0"/>
      <p:bldP spid="396" grpId="1"/>
      <p:bldP spid="397" grpId="0"/>
      <p:bldP spid="397" grpId="1"/>
      <p:bldP spid="400" grpId="0"/>
      <p:bldP spid="40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D36A5-6BE0-E248-A68A-C92F8295B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MIF in Detail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AC12907B-B5A4-884F-B6C8-432465500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03188"/>
            <a:ext cx="4631316" cy="3473486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343D755-368F-2348-8B92-F3EB4141D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Serial within Groups</a:t>
            </a:r>
          </a:p>
          <a:p>
            <a:r>
              <a:rPr lang="en-US" dirty="0"/>
              <a:t>Concurrent across Groups</a:t>
            </a:r>
          </a:p>
          <a:p>
            <a:r>
              <a:rPr lang="en-US" dirty="0"/>
              <a:t>#Files = #Groups ≠ #Ranks</a:t>
            </a:r>
          </a:p>
          <a:p>
            <a:r>
              <a:rPr lang="en-US" dirty="0"/>
              <a:t>FPP </a:t>
            </a:r>
            <a:r>
              <a:rPr lang="en-US" dirty="0">
                <a:sym typeface="Wingdings" pitchFamily="2" charset="2"/>
              </a:rPr>
              <a:t> Group size == 1 Rank</a:t>
            </a:r>
          </a:p>
          <a:p>
            <a:r>
              <a:rPr lang="en-US" dirty="0">
                <a:sym typeface="Wingdings" pitchFamily="2" charset="2"/>
              </a:rPr>
              <a:t>Changing #Ranks from run to run</a:t>
            </a:r>
          </a:p>
          <a:p>
            <a:r>
              <a:rPr lang="en-US" dirty="0"/>
              <a:t>Concurrency managed by app</a:t>
            </a:r>
          </a:p>
          <a:p>
            <a:r>
              <a:rPr lang="en-US" dirty="0"/>
              <a:t>Simpler I/O model/coding</a:t>
            </a:r>
          </a:p>
          <a:p>
            <a:r>
              <a:rPr lang="en-US" dirty="0"/>
              <a:t>Works with serial I/O library</a:t>
            </a:r>
          </a:p>
          <a:p>
            <a:r>
              <a:rPr lang="en-US" dirty="0"/>
              <a:t>Easy/Simple Throttling</a:t>
            </a:r>
          </a:p>
          <a:p>
            <a:r>
              <a:rPr lang="en-US" dirty="0"/>
              <a:t>Equiv. to MongoDB Shards</a:t>
            </a:r>
          </a:p>
        </p:txBody>
      </p:sp>
      <p:pic>
        <p:nvPicPr>
          <p:cNvPr id="11" name="Content Placeholder 7">
            <a:extLst>
              <a:ext uri="{FF2B5EF4-FFF2-40B4-BE49-F238E27FC236}">
                <a16:creationId xmlns:a16="http://schemas.microsoft.com/office/drawing/2014/main" id="{B2EF4105-B233-BF47-B7E2-6E73CA620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025" y="3661177"/>
            <a:ext cx="2657043" cy="265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05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MACSio Architecture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37540" y="1417975"/>
            <a:ext cx="7720889" cy="179436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b="1" dirty="0"/>
              <a:t>MACSio Main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88904" y="2092953"/>
            <a:ext cx="1680134" cy="53580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600" dirty="0"/>
              <a:t>Parallel I/O Mode Manager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9967" y="2092953"/>
            <a:ext cx="1680134" cy="53580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sz="1600" dirty="0"/>
              <a:t>Mesh + Field</a:t>
            </a:r>
            <a:br>
              <a:rPr lang="en-US" sz="1600" dirty="0"/>
            </a:br>
            <a:r>
              <a:rPr lang="en-US" sz="1600" dirty="0"/>
              <a:t>Data Generation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036789" y="2452458"/>
            <a:ext cx="1680134" cy="535807"/>
          </a:xfrm>
          <a:prstGeom prst="roundRect">
            <a:avLst/>
          </a:prstGeom>
          <a:gradFill>
            <a:gsLst>
              <a:gs pos="0">
                <a:schemeClr val="accent5">
                  <a:shade val="69000"/>
                  <a:satMod val="137000"/>
                </a:schemeClr>
              </a:gs>
              <a:gs pos="100000">
                <a:schemeClr val="accent5">
                  <a:shade val="98000"/>
                  <a:satMod val="137000"/>
                </a:schemeClr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rgbClr val="C0504D"/>
                </a:solidFill>
              </a:rPr>
              <a:t>Performance Data Collection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142220" y="1714890"/>
            <a:ext cx="1680134" cy="53580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sz="1600" dirty="0"/>
              <a:t>File System Ops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37540" y="4238200"/>
            <a:ext cx="7720889" cy="20235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2400" b="1" dirty="0"/>
              <a:t>I/O Library</a:t>
            </a:r>
            <a:br>
              <a:rPr lang="en-US" sz="2400" b="1" dirty="0"/>
            </a:br>
            <a:r>
              <a:rPr lang="en-US" sz="2400" b="1" dirty="0"/>
              <a:t>Plugins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206827" y="3294565"/>
            <a:ext cx="761747" cy="858820"/>
            <a:chOff x="2812520" y="3333641"/>
            <a:chExt cx="761747" cy="858820"/>
          </a:xfrm>
        </p:grpSpPr>
        <p:sp>
          <p:nvSpPr>
            <p:cNvPr id="20" name="Down Arrow 19"/>
            <p:cNvSpPr/>
            <p:nvPr/>
          </p:nvSpPr>
          <p:spPr>
            <a:xfrm>
              <a:off x="3108513" y="3333641"/>
              <a:ext cx="118803" cy="85882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12520" y="3506558"/>
              <a:ext cx="7617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</a:rPr>
                <a:t>Trickle</a:t>
              </a:r>
            </a:p>
            <a:p>
              <a:pPr algn="ctr"/>
              <a:r>
                <a:rPr lang="en-US" sz="1400" b="1" dirty="0">
                  <a:solidFill>
                    <a:schemeClr val="accent2"/>
                  </a:solidFill>
                </a:rPr>
                <a:t>Write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507593" y="3297307"/>
            <a:ext cx="761747" cy="858820"/>
            <a:chOff x="6113286" y="3336383"/>
            <a:chExt cx="761747" cy="858820"/>
          </a:xfrm>
        </p:grpSpPr>
        <p:sp>
          <p:nvSpPr>
            <p:cNvPr id="23" name="Down Arrow 22"/>
            <p:cNvSpPr/>
            <p:nvPr/>
          </p:nvSpPr>
          <p:spPr>
            <a:xfrm flipV="1">
              <a:off x="6409279" y="3336383"/>
              <a:ext cx="118803" cy="85882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113286" y="3505740"/>
              <a:ext cx="7617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C0504D"/>
                  </a:solidFill>
                </a:rPr>
                <a:t>Trickle</a:t>
              </a:r>
            </a:p>
            <a:p>
              <a:pPr algn="ctr"/>
              <a:r>
                <a:rPr lang="en-US" sz="1400" b="1" dirty="0">
                  <a:solidFill>
                    <a:srgbClr val="C0504D"/>
                  </a:solidFill>
                </a:rPr>
                <a:t>Read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02087" y="3285428"/>
            <a:ext cx="787445" cy="867957"/>
            <a:chOff x="2950376" y="3581463"/>
            <a:chExt cx="787445" cy="867957"/>
          </a:xfrm>
        </p:grpSpPr>
        <p:sp>
          <p:nvSpPr>
            <p:cNvPr id="14" name="Down Arrow 13"/>
            <p:cNvSpPr/>
            <p:nvPr/>
          </p:nvSpPr>
          <p:spPr>
            <a:xfrm>
              <a:off x="3121797" y="3581463"/>
              <a:ext cx="493406" cy="867957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50376" y="3590600"/>
              <a:ext cx="7874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Burst</a:t>
              </a:r>
            </a:p>
            <a:p>
              <a:pPr algn="ctr"/>
              <a:r>
                <a:rPr lang="en-US" b="1" dirty="0"/>
                <a:t>Write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603005" y="3285428"/>
            <a:ext cx="787445" cy="907420"/>
            <a:chOff x="4763279" y="3581463"/>
            <a:chExt cx="787445" cy="907420"/>
          </a:xfrm>
        </p:grpSpPr>
        <p:sp>
          <p:nvSpPr>
            <p:cNvPr id="17" name="Up Arrow 16"/>
            <p:cNvSpPr/>
            <p:nvPr/>
          </p:nvSpPr>
          <p:spPr>
            <a:xfrm>
              <a:off x="4928067" y="3581463"/>
              <a:ext cx="447720" cy="867957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63279" y="3842552"/>
              <a:ext cx="7874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Burst</a:t>
              </a:r>
            </a:p>
            <a:p>
              <a:pPr algn="ctr"/>
              <a:r>
                <a:rPr lang="en-US" b="1" dirty="0"/>
                <a:t>Read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255591" y="3285428"/>
            <a:ext cx="1814619" cy="907420"/>
            <a:chOff x="3255591" y="3285428"/>
            <a:chExt cx="1814619" cy="907420"/>
          </a:xfrm>
        </p:grpSpPr>
        <p:sp>
          <p:nvSpPr>
            <p:cNvPr id="25" name="Up-Down Arrow 24"/>
            <p:cNvSpPr/>
            <p:nvPr/>
          </p:nvSpPr>
          <p:spPr>
            <a:xfrm>
              <a:off x="3969038" y="3285428"/>
              <a:ext cx="258390" cy="907420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55591" y="3521062"/>
              <a:ext cx="1814619" cy="494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b="1" dirty="0"/>
                <a:t>Timing, Control</a:t>
              </a:r>
            </a:p>
            <a:p>
              <a:pPr algn="ctr">
                <a:lnSpc>
                  <a:spcPct val="80000"/>
                </a:lnSpc>
              </a:pPr>
              <a:r>
                <a:rPr lang="en-US" sz="1600" b="1" dirty="0"/>
                <a:t>&amp; Event Logging</a:t>
              </a:r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489967" y="4436730"/>
            <a:ext cx="2600957" cy="17064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/>
              <a:t>On-Disk DBs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175357" y="5424241"/>
            <a:ext cx="1680134" cy="53580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 anchorCtr="1"/>
          <a:lstStyle/>
          <a:p>
            <a:pPr algn="ctr">
              <a:lnSpc>
                <a:spcPct val="80000"/>
              </a:lnSpc>
            </a:pPr>
            <a:r>
              <a:rPr lang="en-US" dirty="0">
                <a:solidFill>
                  <a:schemeClr val="tx1"/>
                </a:solidFill>
              </a:rPr>
              <a:t>Silo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18637" y="5156337"/>
            <a:ext cx="1680134" cy="53580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 anchorCtr="1"/>
          <a:lstStyle/>
          <a:p>
            <a:pPr algn="ctr">
              <a:lnSpc>
                <a:spcPct val="80000"/>
              </a:lnSpc>
            </a:pPr>
            <a:r>
              <a:rPr lang="en-US" dirty="0"/>
              <a:t>Exodus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61918" y="4888434"/>
            <a:ext cx="1680134" cy="53580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 anchorCtr="1"/>
          <a:lstStyle/>
          <a:p>
            <a:pPr algn="ctr">
              <a:lnSpc>
                <a:spcPct val="80000"/>
              </a:lnSpc>
            </a:pPr>
            <a:r>
              <a:rPr lang="en-US" dirty="0"/>
              <a:t>HDF5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195545" y="4436730"/>
            <a:ext cx="2600957" cy="17064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/>
              <a:t>In-Mem DBs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962863" y="5431131"/>
            <a:ext cx="1680134" cy="53580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 anchorCtr="1"/>
          <a:lstStyle/>
          <a:p>
            <a:pPr algn="ctr">
              <a:lnSpc>
                <a:spcPct val="80000"/>
              </a:lnSpc>
            </a:pPr>
            <a:r>
              <a:rPr lang="en-US" dirty="0"/>
              <a:t>ITAPS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695096" y="5159452"/>
            <a:ext cx="1680134" cy="53580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 anchorCtr="1"/>
          <a:lstStyle/>
          <a:p>
            <a:pPr algn="ctr">
              <a:lnSpc>
                <a:spcPct val="80000"/>
              </a:lnSpc>
            </a:pPr>
            <a:r>
              <a:rPr lang="en-US" dirty="0">
                <a:solidFill>
                  <a:srgbClr val="C0504D"/>
                </a:solidFill>
              </a:rPr>
              <a:t>LibMesh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5427329" y="4887773"/>
            <a:ext cx="1680134" cy="53580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 anchorCtr="1"/>
          <a:lstStyle/>
          <a:p>
            <a:pPr algn="ctr">
              <a:lnSpc>
                <a:spcPct val="80000"/>
              </a:lnSpc>
            </a:pPr>
            <a:r>
              <a:rPr lang="en-US" dirty="0">
                <a:solidFill>
                  <a:srgbClr val="C0504D"/>
                </a:solidFill>
              </a:rPr>
              <a:t>MFEM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142220" y="2452458"/>
            <a:ext cx="1680134" cy="53580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sz="1600" dirty="0"/>
              <a:t>Dump R/W</a:t>
            </a:r>
            <a:br>
              <a:rPr lang="en-US" sz="1600" dirty="0"/>
            </a:br>
            <a:r>
              <a:rPr lang="en-US" sz="1600" dirty="0"/>
              <a:t>Sequencing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036789" y="1714890"/>
            <a:ext cx="1680134" cy="535807"/>
          </a:xfrm>
          <a:prstGeom prst="roundRect">
            <a:avLst/>
          </a:prstGeom>
          <a:gradFill>
            <a:gsLst>
              <a:gs pos="0">
                <a:schemeClr val="accent5">
                  <a:shade val="69000"/>
                  <a:satMod val="137000"/>
                </a:schemeClr>
              </a:gs>
              <a:gs pos="100000">
                <a:schemeClr val="accent5">
                  <a:shade val="98000"/>
                  <a:satMod val="137000"/>
                </a:schemeClr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rgbClr val="C0504D"/>
                </a:solidFill>
              </a:rPr>
              <a:t>Compute/Comm Activity Gen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717693" y="3417659"/>
            <a:ext cx="1296731" cy="53580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rgbClr val="C0504D"/>
                </a:solidFill>
              </a:rPr>
              <a:t>HBase DB</a:t>
            </a:r>
          </a:p>
        </p:txBody>
      </p:sp>
      <p:sp>
        <p:nvSpPr>
          <p:cNvPr id="46" name="Bent-Up Arrow 45"/>
          <p:cNvSpPr/>
          <p:nvPr/>
        </p:nvSpPr>
        <p:spPr bwMode="auto">
          <a:xfrm flipV="1">
            <a:off x="7707923" y="2657229"/>
            <a:ext cx="898770" cy="752231"/>
          </a:xfrm>
          <a:prstGeom prst="bentUpArrow">
            <a:avLst/>
          </a:prstGeom>
          <a:solidFill>
            <a:schemeClr val="accent2"/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Multidocument 3"/>
          <p:cNvSpPr/>
          <p:nvPr/>
        </p:nvSpPr>
        <p:spPr bwMode="auto">
          <a:xfrm>
            <a:off x="3351281" y="1516814"/>
            <a:ext cx="1434583" cy="1516815"/>
          </a:xfrm>
          <a:prstGeom prst="flowChartMultidocumen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 anchorCtr="0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 err="1">
                <a:solidFill>
                  <a:srgbClr val="000000"/>
                </a:solidFill>
              </a:rPr>
              <a:t>Uber</a:t>
            </a:r>
            <a:r>
              <a:rPr lang="en-US" sz="1600" dirty="0">
                <a:solidFill>
                  <a:srgbClr val="000000"/>
                </a:solidFill>
              </a:rPr>
              <a:t> JSON Object</a:t>
            </a:r>
          </a:p>
        </p:txBody>
      </p:sp>
      <p:sp>
        <p:nvSpPr>
          <p:cNvPr id="42" name="Multidocument 41"/>
          <p:cNvSpPr/>
          <p:nvPr/>
        </p:nvSpPr>
        <p:spPr bwMode="auto">
          <a:xfrm>
            <a:off x="780811" y="4419267"/>
            <a:ext cx="1434583" cy="1516815"/>
          </a:xfrm>
          <a:prstGeom prst="flowChartMultidocumen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 anchorCtr="0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 err="1">
                <a:solidFill>
                  <a:srgbClr val="000000"/>
                </a:solidFill>
              </a:rPr>
              <a:t>Uber</a:t>
            </a:r>
            <a:r>
              <a:rPr lang="en-US" sz="1600" dirty="0">
                <a:solidFill>
                  <a:srgbClr val="000000"/>
                </a:solidFill>
              </a:rPr>
              <a:t> JSON Object</a:t>
            </a:r>
          </a:p>
        </p:txBody>
      </p:sp>
      <p:sp>
        <p:nvSpPr>
          <p:cNvPr id="43" name="Multidocument 42"/>
          <p:cNvSpPr/>
          <p:nvPr/>
        </p:nvSpPr>
        <p:spPr bwMode="auto">
          <a:xfrm>
            <a:off x="6144316" y="1568714"/>
            <a:ext cx="1434583" cy="1516815"/>
          </a:xfrm>
          <a:prstGeom prst="flowChartMultidocumen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 anchorCtr="0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 err="1">
                <a:solidFill>
                  <a:srgbClr val="000000"/>
                </a:solidFill>
              </a:rPr>
              <a:t>Uber</a:t>
            </a:r>
            <a:r>
              <a:rPr lang="en-US" sz="1600" dirty="0">
                <a:solidFill>
                  <a:srgbClr val="000000"/>
                </a:solidFill>
              </a:rPr>
              <a:t> JSON Object</a:t>
            </a:r>
          </a:p>
        </p:txBody>
      </p:sp>
    </p:spTree>
    <p:extLst>
      <p:ext uri="{BB962C8B-B14F-4D97-AF65-F5344CB8AC3E}">
        <p14:creationId xmlns:p14="http://schemas.microsoft.com/office/powerpoint/2010/main" val="379463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26 0.43933 " pathEditMode="relative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40" grpId="0" animBg="1"/>
      <p:bldP spid="41" grpId="0" animBg="1"/>
      <p:bldP spid="45" grpId="0" animBg="1"/>
      <p:bldP spid="46" grpId="0" animBg="1"/>
      <p:bldP spid="4" grpId="0" animBg="1"/>
      <p:bldP spid="4" grpId="1" animBg="1"/>
      <p:bldP spid="4" grpId="2" animBg="1"/>
      <p:bldP spid="42" grpId="0" animBg="1"/>
      <p:bldP spid="42" grpId="1" animBg="1"/>
      <p:bldP spid="43" grpId="0" animBg="1"/>
      <p:bldP spid="43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5_PPT_UNC_V8.2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gradFill flip="none" rotWithShape="1">
          <a:gsLst>
            <a:gs pos="0">
              <a:schemeClr val="bg1">
                <a:lumMod val="65000"/>
                <a:tint val="66000"/>
                <a:satMod val="160000"/>
              </a:schemeClr>
            </a:gs>
            <a:gs pos="50000">
              <a:schemeClr val="bg1">
                <a:lumMod val="65000"/>
                <a:tint val="44500"/>
                <a:satMod val="160000"/>
              </a:schemeClr>
            </a:gs>
            <a:gs pos="100000">
              <a:schemeClr val="bg1">
                <a:lumMod val="65000"/>
                <a:tint val="23500"/>
                <a:satMod val="160000"/>
              </a:schemeClr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  <a:headEnd/>
          <a:tailEnd/>
        </a:ln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 w="28575" cmpd="sng">
          <a:solidFill>
            <a:schemeClr val="accent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2015_PPT_UNC_V8.28.potx</Template>
  <TotalTime>15103</TotalTime>
  <Words>1949</Words>
  <Application>Microsoft Macintosh PowerPoint</Application>
  <PresentationFormat>On-screen Show (4:3)</PresentationFormat>
  <Paragraphs>360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Courier</vt:lpstr>
      <vt:lpstr>Lucida Grande</vt:lpstr>
      <vt:lpstr>Wingdings</vt:lpstr>
      <vt:lpstr>Wingdings 2</vt:lpstr>
      <vt:lpstr>2015_PPT_UNC_V8.28</vt:lpstr>
      <vt:lpstr>Document</vt:lpstr>
      <vt:lpstr>An overview of MACSio With a focus on Multiple Independent File (MIF) Parallel I/O and ZFP Compression with the HDF5 plugin.</vt:lpstr>
      <vt:lpstr>What is MACSio?</vt:lpstr>
      <vt:lpstr>Why MACSio?</vt:lpstr>
      <vt:lpstr>I/O, Abstraction and the HPC I/O “Stack”</vt:lpstr>
      <vt:lpstr>MACSio Operates at a Higher LOA</vt:lpstr>
      <vt:lpstr>Evaluation of Existing Benchmarks </vt:lpstr>
      <vt:lpstr>Flexibility in Parallel I/O Paradigms</vt:lpstr>
      <vt:lpstr>MIF in Detail</vt:lpstr>
      <vt:lpstr>MACSio Architecture</vt:lpstr>
      <vt:lpstr>HDF5 Plugin</vt:lpstr>
      <vt:lpstr>MACSio’s Main Data Object</vt:lpstr>
      <vt:lpstr>Easily and Independently Test. . .</vt:lpstr>
      <vt:lpstr>Recent Success: Identified &amp; Improved Single-Node Peak Memory Usage</vt:lpstr>
      <vt:lpstr>MACSio Examples (Silo) Visualized with VisIt</vt:lpstr>
      <vt:lpstr>2048 Core Example on Vulcan</vt:lpstr>
      <vt:lpstr>Getting MACSio</vt:lpstr>
      <vt:lpstr>PowerPoint Presentation</vt:lpstr>
      <vt:lpstr>Files are so four decades ago...</vt:lpstr>
      <vt:lpstr>Easily and Independently Vary Test Parameters For...</vt:lpstr>
    </vt:vector>
  </TitlesOfParts>
  <Company>LLNL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Should not exceed two lines</dc:title>
  <dc:creator>Hadley, Kirk Hadley</dc:creator>
  <cp:lastModifiedBy>Miller, Mark C.</cp:lastModifiedBy>
  <cp:revision>140</cp:revision>
  <cp:lastPrinted>2015-07-27T18:49:14Z</cp:lastPrinted>
  <dcterms:created xsi:type="dcterms:W3CDTF">2015-07-06T19:43:41Z</dcterms:created>
  <dcterms:modified xsi:type="dcterms:W3CDTF">2020-10-16T14:32:44Z</dcterms:modified>
</cp:coreProperties>
</file>