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275" r:id="rId5"/>
    <p:sldId id="264" r:id="rId6"/>
    <p:sldId id="260" r:id="rId7"/>
    <p:sldId id="287" r:id="rId8"/>
    <p:sldId id="271" r:id="rId9"/>
    <p:sldId id="267" r:id="rId10"/>
    <p:sldId id="269" r:id="rId11"/>
    <p:sldId id="304" r:id="rId12"/>
    <p:sldId id="305" r:id="rId13"/>
    <p:sldId id="283" r:id="rId14"/>
    <p:sldId id="278" r:id="rId15"/>
    <p:sldId id="268" r:id="rId16"/>
    <p:sldId id="298" r:id="rId17"/>
    <p:sldId id="303" r:id="rId18"/>
    <p:sldId id="288" r:id="rId19"/>
    <p:sldId id="290" r:id="rId20"/>
    <p:sldId id="299" r:id="rId21"/>
    <p:sldId id="289" r:id="rId22"/>
    <p:sldId id="292" r:id="rId23"/>
    <p:sldId id="293" r:id="rId24"/>
    <p:sldId id="300" r:id="rId25"/>
    <p:sldId id="291" r:id="rId26"/>
    <p:sldId id="294" r:id="rId27"/>
    <p:sldId id="301" r:id="rId28"/>
    <p:sldId id="295" r:id="rId29"/>
    <p:sldId id="286" r:id="rId30"/>
    <p:sldId id="279" r:id="rId31"/>
    <p:sldId id="274" r:id="rId32"/>
    <p:sldId id="302" r:id="rId33"/>
    <p:sldId id="296" r:id="rId34"/>
    <p:sldId id="276" r:id="rId3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43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8759" autoAdjust="0"/>
  </p:normalViewPr>
  <p:slideViewPr>
    <p:cSldViewPr>
      <p:cViewPr varScale="1">
        <p:scale>
          <a:sx n="102" d="100"/>
          <a:sy n="102" d="100"/>
        </p:scale>
        <p:origin x="787" y="67"/>
      </p:cViewPr>
      <p:guideLst>
        <p:guide orient="horz" pos="2160"/>
        <p:guide pos="2880"/>
        <p:guide orient="horz" pos="162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Woolford-Lim" userId="3ab2c596-937e-4502-863d-1e993e1353e7" providerId="ADAL" clId="{974EF481-815C-4145-8B24-4F8B3E51A983}"/>
    <pc:docChg chg="delSld modSld">
      <pc:chgData name="Benjamin Woolford-Lim" userId="3ab2c596-937e-4502-863d-1e993e1353e7" providerId="ADAL" clId="{974EF481-815C-4145-8B24-4F8B3E51A983}" dt="2019-08-27T10:14:13.993" v="33" actId="2696"/>
      <pc:docMkLst>
        <pc:docMk/>
      </pc:docMkLst>
      <pc:sldChg chg="modSp">
        <pc:chgData name="Benjamin Woolford-Lim" userId="3ab2c596-937e-4502-863d-1e993e1353e7" providerId="ADAL" clId="{974EF481-815C-4145-8B24-4F8B3E51A983}" dt="2019-08-27T10:12:31.543" v="32" actId="20577"/>
        <pc:sldMkLst>
          <pc:docMk/>
          <pc:sldMk cId="1679707169" sldId="275"/>
        </pc:sldMkLst>
        <pc:spChg chg="mod">
          <ac:chgData name="Benjamin Woolford-Lim" userId="3ab2c596-937e-4502-863d-1e993e1353e7" providerId="ADAL" clId="{974EF481-815C-4145-8B24-4F8B3E51A983}" dt="2019-08-27T10:12:31.543" v="32" actId="20577"/>
          <ac:spMkLst>
            <pc:docMk/>
            <pc:sldMk cId="1679707169" sldId="275"/>
            <ac:spMk id="3" creationId="{00000000-0000-0000-0000-000000000000}"/>
          </ac:spMkLst>
        </pc:spChg>
      </pc:sldChg>
    </pc:docChg>
  </pc:docChgLst>
  <pc:docChgLst>
    <pc:chgData name="Benjamin Woolford-Lim" userId="3ab2c596-937e-4502-863d-1e993e1353e7" providerId="ADAL" clId="{577BF36F-CA29-4938-8141-633F6CDD09BD}"/>
    <pc:docChg chg="undo custSel addSld modSld">
      <pc:chgData name="Benjamin Woolford-Lim" userId="3ab2c596-937e-4502-863d-1e993e1353e7" providerId="ADAL" clId="{577BF36F-CA29-4938-8141-633F6CDD09BD}" dt="2019-09-17T09:14:21.864" v="283" actId="20577"/>
      <pc:docMkLst>
        <pc:docMk/>
      </pc:docMkLst>
      <pc:sldChg chg="modSp">
        <pc:chgData name="Benjamin Woolford-Lim" userId="3ab2c596-937e-4502-863d-1e993e1353e7" providerId="ADAL" clId="{577BF36F-CA29-4938-8141-633F6CDD09BD}" dt="2019-09-17T09:14:04.507" v="227" actId="20577"/>
        <pc:sldMkLst>
          <pc:docMk/>
          <pc:sldMk cId="1641434805" sldId="293"/>
        </pc:sldMkLst>
        <pc:spChg chg="mod">
          <ac:chgData name="Benjamin Woolford-Lim" userId="3ab2c596-937e-4502-863d-1e993e1353e7" providerId="ADAL" clId="{577BF36F-CA29-4938-8141-633F6CDD09BD}" dt="2019-09-17T09:14:04.507" v="227" actId="20577"/>
          <ac:spMkLst>
            <pc:docMk/>
            <pc:sldMk cId="1641434805" sldId="293"/>
            <ac:spMk id="2" creationId="{FD687F95-17F7-4391-8471-87EEF705676D}"/>
          </ac:spMkLst>
        </pc:spChg>
      </pc:sldChg>
      <pc:sldChg chg="modSp">
        <pc:chgData name="Benjamin Woolford-Lim" userId="3ab2c596-937e-4502-863d-1e993e1353e7" providerId="ADAL" clId="{577BF36F-CA29-4938-8141-633F6CDD09BD}" dt="2019-09-17T09:13:56.379" v="225" actId="20577"/>
        <pc:sldMkLst>
          <pc:docMk/>
          <pc:sldMk cId="422219443" sldId="299"/>
        </pc:sldMkLst>
        <pc:spChg chg="mod">
          <ac:chgData name="Benjamin Woolford-Lim" userId="3ab2c596-937e-4502-863d-1e993e1353e7" providerId="ADAL" clId="{577BF36F-CA29-4938-8141-633F6CDD09BD}" dt="2019-09-17T09:13:56.379" v="225" actId="20577"/>
          <ac:spMkLst>
            <pc:docMk/>
            <pc:sldMk cId="422219443" sldId="299"/>
            <ac:spMk id="2" creationId="{FD687F95-17F7-4391-8471-87EEF705676D}"/>
          </ac:spMkLst>
        </pc:spChg>
      </pc:sldChg>
      <pc:sldChg chg="modSp">
        <pc:chgData name="Benjamin Woolford-Lim" userId="3ab2c596-937e-4502-863d-1e993e1353e7" providerId="ADAL" clId="{577BF36F-CA29-4938-8141-633F6CDD09BD}" dt="2019-09-17T09:14:21.864" v="283" actId="20577"/>
        <pc:sldMkLst>
          <pc:docMk/>
          <pc:sldMk cId="1215705822" sldId="300"/>
        </pc:sldMkLst>
        <pc:spChg chg="mod">
          <ac:chgData name="Benjamin Woolford-Lim" userId="3ab2c596-937e-4502-863d-1e993e1353e7" providerId="ADAL" clId="{577BF36F-CA29-4938-8141-633F6CDD09BD}" dt="2019-09-17T09:14:21.864" v="283" actId="20577"/>
          <ac:spMkLst>
            <pc:docMk/>
            <pc:sldMk cId="1215705822" sldId="300"/>
            <ac:spMk id="2" creationId="{FD687F95-17F7-4391-8471-87EEF705676D}"/>
          </ac:spMkLst>
        </pc:spChg>
      </pc:sldChg>
      <pc:sldChg chg="addSp delSp modSp add">
        <pc:chgData name="Benjamin Woolford-Lim" userId="3ab2c596-937e-4502-863d-1e993e1353e7" providerId="ADAL" clId="{577BF36F-CA29-4938-8141-633F6CDD09BD}" dt="2019-09-17T09:13:02.507" v="124" actId="14100"/>
        <pc:sldMkLst>
          <pc:docMk/>
          <pc:sldMk cId="1428611400" sldId="303"/>
        </pc:sldMkLst>
        <pc:spChg chg="del mod">
          <ac:chgData name="Benjamin Woolford-Lim" userId="3ab2c596-937e-4502-863d-1e993e1353e7" providerId="ADAL" clId="{577BF36F-CA29-4938-8141-633F6CDD09BD}" dt="2019-09-17T09:10:27.086" v="26" actId="478"/>
          <ac:spMkLst>
            <pc:docMk/>
            <pc:sldMk cId="1428611400" sldId="303"/>
            <ac:spMk id="2" creationId="{00000000-0000-0000-0000-000000000000}"/>
          </ac:spMkLst>
        </pc:spChg>
        <pc:spChg chg="mod">
          <ac:chgData name="Benjamin Woolford-Lim" userId="3ab2c596-937e-4502-863d-1e993e1353e7" providerId="ADAL" clId="{577BF36F-CA29-4938-8141-633F6CDD09BD}" dt="2019-09-17T09:10:18.139" v="24" actId="20577"/>
          <ac:spMkLst>
            <pc:docMk/>
            <pc:sldMk cId="1428611400" sldId="303"/>
            <ac:spMk id="3" creationId="{00000000-0000-0000-0000-000000000000}"/>
          </ac:spMkLst>
        </pc:spChg>
        <pc:spChg chg="add del mod">
          <ac:chgData name="Benjamin Woolford-Lim" userId="3ab2c596-937e-4502-863d-1e993e1353e7" providerId="ADAL" clId="{577BF36F-CA29-4938-8141-633F6CDD09BD}" dt="2019-09-17T09:12:48.495" v="119" actId="478"/>
          <ac:spMkLst>
            <pc:docMk/>
            <pc:sldMk cId="1428611400" sldId="303"/>
            <ac:spMk id="7" creationId="{5B32B4A8-C10D-4FEB-B4EB-9393523BBCF9}"/>
          </ac:spMkLst>
        </pc:spChg>
        <pc:spChg chg="add del mod">
          <ac:chgData name="Benjamin Woolford-Lim" userId="3ab2c596-937e-4502-863d-1e993e1353e7" providerId="ADAL" clId="{577BF36F-CA29-4938-8141-633F6CDD09BD}" dt="2019-09-17T09:12:48.495" v="119" actId="478"/>
          <ac:spMkLst>
            <pc:docMk/>
            <pc:sldMk cId="1428611400" sldId="303"/>
            <ac:spMk id="8" creationId="{2EFD90EE-B5EB-4BDA-9100-0D79D4FB6ED7}"/>
          </ac:spMkLst>
        </pc:spChg>
        <pc:spChg chg="add del mod">
          <ac:chgData name="Benjamin Woolford-Lim" userId="3ab2c596-937e-4502-863d-1e993e1353e7" providerId="ADAL" clId="{577BF36F-CA29-4938-8141-633F6CDD09BD}" dt="2019-09-17T09:12:48.495" v="119" actId="478"/>
          <ac:spMkLst>
            <pc:docMk/>
            <pc:sldMk cId="1428611400" sldId="303"/>
            <ac:spMk id="9" creationId="{29DB3CAC-659A-44BD-86FA-2A5443AD6ECC}"/>
          </ac:spMkLst>
        </pc:spChg>
        <pc:spChg chg="add del mod">
          <ac:chgData name="Benjamin Woolford-Lim" userId="3ab2c596-937e-4502-863d-1e993e1353e7" providerId="ADAL" clId="{577BF36F-CA29-4938-8141-633F6CDD09BD}" dt="2019-09-17T09:12:48.495" v="119" actId="478"/>
          <ac:spMkLst>
            <pc:docMk/>
            <pc:sldMk cId="1428611400" sldId="303"/>
            <ac:spMk id="10" creationId="{2252E5F3-8744-4D51-9B41-7E34970AF0F2}"/>
          </ac:spMkLst>
        </pc:spChg>
        <pc:spChg chg="add del mod">
          <ac:chgData name="Benjamin Woolford-Lim" userId="3ab2c596-937e-4502-863d-1e993e1353e7" providerId="ADAL" clId="{577BF36F-CA29-4938-8141-633F6CDD09BD}" dt="2019-09-17T09:12:48.495" v="119" actId="478"/>
          <ac:spMkLst>
            <pc:docMk/>
            <pc:sldMk cId="1428611400" sldId="303"/>
            <ac:spMk id="11" creationId="{E47D25F3-6C9C-4F3A-881D-1B279FA30CD7}"/>
          </ac:spMkLst>
        </pc:spChg>
        <pc:picChg chg="add mod">
          <ac:chgData name="Benjamin Woolford-Lim" userId="3ab2c596-937e-4502-863d-1e993e1353e7" providerId="ADAL" clId="{577BF36F-CA29-4938-8141-633F6CDD09BD}" dt="2019-09-17T09:13:02.507" v="124" actId="14100"/>
          <ac:picMkLst>
            <pc:docMk/>
            <pc:sldMk cId="1428611400" sldId="303"/>
            <ac:picMk id="13" creationId="{B8AA36D8-4046-4ED4-AE59-1902319929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B8B8A4-5522-4C24-8D23-497C16B59648}" type="datetimeFigureOut">
              <a:rPr lang="en-US" smtClean="0"/>
              <a:t>9/17/2019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44F39-3882-4E57-8F7B-10717377DF45}" type="slidenum">
              <a:rPr lang="en-US" smtClean="0"/>
              <a:t>‹#›</a:t>
            </a:fld>
            <a:endParaRPr lang="en-US" dirty="0"/>
          </a:p>
        </p:txBody>
      </p:sp>
    </p:spTree>
    <p:extLst>
      <p:ext uri="{BB962C8B-B14F-4D97-AF65-F5344CB8AC3E}">
        <p14:creationId xmlns:p14="http://schemas.microsoft.com/office/powerpoint/2010/main" val="254026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little</a:t>
            </a:r>
            <a:r>
              <a:rPr lang="en-GB" baseline="0" dirty="0"/>
              <a:t> background on the Foundation, to clarify where we’re coming from…</a:t>
            </a:r>
          </a:p>
          <a:p>
            <a:r>
              <a:rPr lang="en-GB" baseline="0" dirty="0"/>
              <a:t>Formed out of IQ Consortium, based on the idea of GSK’s James Roberts</a:t>
            </a:r>
            <a:endParaRPr lang="en-GB" dirty="0"/>
          </a:p>
        </p:txBody>
      </p:sp>
      <p:sp>
        <p:nvSpPr>
          <p:cNvPr id="4" name="Slide Number Placeholder 3"/>
          <p:cNvSpPr>
            <a:spLocks noGrp="1"/>
          </p:cNvSpPr>
          <p:nvPr>
            <p:ph type="sldNum" sz="quarter" idx="10"/>
          </p:nvPr>
        </p:nvSpPr>
        <p:spPr/>
        <p:txBody>
          <a:bodyPr/>
          <a:lstStyle/>
          <a:p>
            <a:fld id="{AB944F39-3882-4E57-8F7B-10717377DF45}" type="slidenum">
              <a:rPr lang="en-US" smtClean="0"/>
              <a:t>3</a:t>
            </a:fld>
            <a:endParaRPr lang="en-US" dirty="0"/>
          </a:p>
        </p:txBody>
      </p:sp>
    </p:spTree>
    <p:extLst>
      <p:ext uri="{BB962C8B-B14F-4D97-AF65-F5344CB8AC3E}">
        <p14:creationId xmlns:p14="http://schemas.microsoft.com/office/powerpoint/2010/main" val="287015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44F39-3882-4E57-8F7B-10717377DF45}" type="slidenum">
              <a:rPr lang="en-US" smtClean="0"/>
              <a:t>12</a:t>
            </a:fld>
            <a:endParaRPr lang="en-US" dirty="0"/>
          </a:p>
        </p:txBody>
      </p:sp>
    </p:spTree>
    <p:extLst>
      <p:ext uri="{BB962C8B-B14F-4D97-AF65-F5344CB8AC3E}">
        <p14:creationId xmlns:p14="http://schemas.microsoft.com/office/powerpoint/2010/main" val="50783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Agilent were closely involved in creation of the LCUV model so the internal representation is not far off the official model already</a:t>
            </a:r>
          </a:p>
        </p:txBody>
      </p:sp>
      <p:sp>
        <p:nvSpPr>
          <p:cNvPr id="4" name="Slide Number Placeholder 3"/>
          <p:cNvSpPr>
            <a:spLocks noGrp="1"/>
          </p:cNvSpPr>
          <p:nvPr>
            <p:ph type="sldNum" sz="quarter" idx="10"/>
          </p:nvPr>
        </p:nvSpPr>
        <p:spPr/>
        <p:txBody>
          <a:bodyPr/>
          <a:lstStyle/>
          <a:p>
            <a:fld id="{AB944F39-3882-4E57-8F7B-10717377DF45}" type="slidenum">
              <a:rPr lang="en-US" smtClean="0"/>
              <a:t>14</a:t>
            </a:fld>
            <a:endParaRPr lang="en-US" dirty="0"/>
          </a:p>
        </p:txBody>
      </p:sp>
    </p:spTree>
    <p:extLst>
      <p:ext uri="{BB962C8B-B14F-4D97-AF65-F5344CB8AC3E}">
        <p14:creationId xmlns:p14="http://schemas.microsoft.com/office/powerpoint/2010/main" val="17758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44F39-3882-4E57-8F7B-10717377DF45}" type="slidenum">
              <a:rPr lang="en-US" smtClean="0"/>
              <a:t>21</a:t>
            </a:fld>
            <a:endParaRPr lang="en-US" dirty="0"/>
          </a:p>
        </p:txBody>
      </p:sp>
    </p:spTree>
    <p:extLst>
      <p:ext uri="{BB962C8B-B14F-4D97-AF65-F5344CB8AC3E}">
        <p14:creationId xmlns:p14="http://schemas.microsoft.com/office/powerpoint/2010/main" val="65743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44F39-3882-4E57-8F7B-10717377DF45}" type="slidenum">
              <a:rPr lang="en-US" smtClean="0"/>
              <a:t>22</a:t>
            </a:fld>
            <a:endParaRPr lang="en-US" dirty="0"/>
          </a:p>
        </p:txBody>
      </p:sp>
    </p:spTree>
    <p:extLst>
      <p:ext uri="{BB962C8B-B14F-4D97-AF65-F5344CB8AC3E}">
        <p14:creationId xmlns:p14="http://schemas.microsoft.com/office/powerpoint/2010/main" val="3591465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944F39-3882-4E57-8F7B-10717377DF45}" type="slidenum">
              <a:rPr lang="en-US" smtClean="0"/>
              <a:t>23</a:t>
            </a:fld>
            <a:endParaRPr lang="en-US" dirty="0"/>
          </a:p>
        </p:txBody>
      </p:sp>
    </p:spTree>
    <p:extLst>
      <p:ext uri="{BB962C8B-B14F-4D97-AF65-F5344CB8AC3E}">
        <p14:creationId xmlns:p14="http://schemas.microsoft.com/office/powerpoint/2010/main" val="184203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three products combined produce a standard, effective mechanism to store and search scientific data consistently</a:t>
            </a:r>
          </a:p>
          <a:p>
            <a:pPr marL="171450" indent="-171450">
              <a:buFont typeface="Arial" panose="020B0604020202020204" pitchFamily="34" charset="0"/>
              <a:buChar char="•"/>
            </a:pPr>
            <a:r>
              <a:rPr lang="en-US" dirty="0"/>
              <a:t>Also adds semantic meaning to metadata, enabling searches and AI/ML that would not have been possible previously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4F39-3882-4E57-8F7B-10717377DF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5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Agilent were closely involved in creation of the LCUV model so the internal representation is not far off the official model already</a:t>
            </a:r>
          </a:p>
        </p:txBody>
      </p:sp>
      <p:sp>
        <p:nvSpPr>
          <p:cNvPr id="4" name="Slide Number Placeholder 3"/>
          <p:cNvSpPr>
            <a:spLocks noGrp="1"/>
          </p:cNvSpPr>
          <p:nvPr>
            <p:ph type="sldNum" sz="quarter" idx="10"/>
          </p:nvPr>
        </p:nvSpPr>
        <p:spPr/>
        <p:txBody>
          <a:bodyPr/>
          <a:lstStyle/>
          <a:p>
            <a:fld id="{AB944F39-3882-4E57-8F7B-10717377DF45}" type="slidenum">
              <a:rPr lang="en-US" smtClean="0"/>
              <a:t>27</a:t>
            </a:fld>
            <a:endParaRPr lang="en-US" dirty="0"/>
          </a:p>
        </p:txBody>
      </p:sp>
    </p:spTree>
    <p:extLst>
      <p:ext uri="{BB962C8B-B14F-4D97-AF65-F5344CB8AC3E}">
        <p14:creationId xmlns:p14="http://schemas.microsoft.com/office/powerpoint/2010/main" val="177582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All 14 Bruker variants identified are being transformed,</a:t>
            </a:r>
            <a:r>
              <a:rPr lang="en-GB" baseline="0" dirty="0"/>
              <a:t> with 1D, 2D, and 3D+ data all supported. </a:t>
            </a:r>
          </a:p>
          <a:p>
            <a:pPr marL="171450" indent="-171450">
              <a:buFont typeface="Arial" panose="020B0604020202020204" pitchFamily="34" charset="0"/>
              <a:buChar char="•"/>
            </a:pPr>
            <a:r>
              <a:rPr lang="en-GB" baseline="0" dirty="0"/>
              <a:t>Plans are underway to convert Varian and other formats of data.</a:t>
            </a:r>
          </a:p>
          <a:p>
            <a:pPr marL="171450" indent="-171450">
              <a:buFont typeface="Arial" panose="020B0604020202020204" pitchFamily="34" charset="0"/>
              <a:buChar char="•"/>
            </a:pPr>
            <a:r>
              <a:rPr lang="en-GB" baseline="0" dirty="0"/>
              <a:t>Future work will include “refreshing” the data description with metadata using the proprietary files from the data package layer, in line with the planned NMR data shape.</a:t>
            </a:r>
            <a:endParaRPr lang="en-GB" dirty="0"/>
          </a:p>
        </p:txBody>
      </p:sp>
      <p:sp>
        <p:nvSpPr>
          <p:cNvPr id="4" name="Slide Number Placeholder 3"/>
          <p:cNvSpPr>
            <a:spLocks noGrp="1"/>
          </p:cNvSpPr>
          <p:nvPr>
            <p:ph type="sldNum" sz="quarter" idx="10"/>
          </p:nvPr>
        </p:nvSpPr>
        <p:spPr/>
        <p:txBody>
          <a:bodyPr/>
          <a:lstStyle/>
          <a:p>
            <a:fld id="{AB944F39-3882-4E57-8F7B-10717377DF45}" type="slidenum">
              <a:rPr lang="en-US" smtClean="0"/>
              <a:t>28</a:t>
            </a:fld>
            <a:endParaRPr lang="en-US" dirty="0"/>
          </a:p>
        </p:txBody>
      </p:sp>
    </p:spTree>
    <p:extLst>
      <p:ext uri="{BB962C8B-B14F-4D97-AF65-F5344CB8AC3E}">
        <p14:creationId xmlns:p14="http://schemas.microsoft.com/office/powerpoint/2010/main" val="1293674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944F39-3882-4E57-8F7B-10717377DF45}" type="slidenum">
              <a:rPr lang="en-US" smtClean="0"/>
              <a:t>29</a:t>
            </a:fld>
            <a:endParaRPr lang="en-US" dirty="0"/>
          </a:p>
        </p:txBody>
      </p:sp>
    </p:spTree>
    <p:extLst>
      <p:ext uri="{BB962C8B-B14F-4D97-AF65-F5344CB8AC3E}">
        <p14:creationId xmlns:p14="http://schemas.microsoft.com/office/powerpoint/2010/main" val="371463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944F39-3882-4E57-8F7B-10717377DF45}" type="slidenum">
              <a:rPr lang="en-US" smtClean="0"/>
              <a:t>30</a:t>
            </a:fld>
            <a:endParaRPr lang="en-US" dirty="0"/>
          </a:p>
        </p:txBody>
      </p:sp>
    </p:spTree>
    <p:extLst>
      <p:ext uri="{BB962C8B-B14F-4D97-AF65-F5344CB8AC3E}">
        <p14:creationId xmlns:p14="http://schemas.microsoft.com/office/powerpoint/2010/main" val="321047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692B718-0D1C-4633-85E9-D8229E92AF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26E1AEC-A1BC-4AE8-B6E5-C82EF1DC1E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As</a:t>
            </a:r>
            <a:r>
              <a:rPr lang="en-US" baseline="0" dirty="0"/>
              <a:t> you can see, we have wide membership from both pharma and vendor communities, as well as ties to academic and government bodies.</a:t>
            </a:r>
            <a:endParaRPr lang="en-US" dirty="0"/>
          </a:p>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5395806B-2729-4C0D-B679-EFAC32D84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DABA88-70F6-42B1-82D5-274DB5486B62}" type="slidenum">
              <a:rPr lang="en-US" altLang="en-US" smtClean="0">
                <a:solidFill>
                  <a:srgbClr val="000000"/>
                </a:solidFill>
              </a:rPr>
              <a:pPr fontAlgn="base">
                <a:spcBef>
                  <a:spcPct val="0"/>
                </a:spcBef>
                <a:spcAft>
                  <a:spcPct val="0"/>
                </a:spcAft>
              </a:pPr>
              <a:t>4</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root of the problem is the absence of standards in the current laboratory software environment.</a:t>
            </a:r>
          </a:p>
          <a:p>
            <a:pPr marL="181240" indent="-241653" defTabSz="966612">
              <a:lnSpc>
                <a:spcPct val="85000"/>
              </a:lnSpc>
              <a:spcBef>
                <a:spcPts val="423"/>
              </a:spcBef>
              <a:defRPr/>
            </a:pPr>
            <a:r>
              <a:rPr lang="en-US" sz="1900" b="1" dirty="0">
                <a:solidFill>
                  <a:schemeClr val="tx2"/>
                </a:solidFill>
                <a:cs typeface="Arial" charset="0"/>
              </a:rPr>
              <a:t>Substantial funds are invested into treating the </a:t>
            </a:r>
            <a:r>
              <a:rPr lang="en-US" sz="1900" b="1" u="sng" dirty="0">
                <a:solidFill>
                  <a:schemeClr val="tx2"/>
                </a:solidFill>
                <a:cs typeface="Arial" charset="0"/>
              </a:rPr>
              <a:t>symptoms</a:t>
            </a:r>
            <a:r>
              <a:rPr lang="en-US" sz="1900" b="1" dirty="0">
                <a:solidFill>
                  <a:schemeClr val="tx2"/>
                </a:solidFill>
                <a:cs typeface="Arial" charset="0"/>
              </a:rPr>
              <a:t> of our data management problems</a:t>
            </a:r>
          </a:p>
          <a:p>
            <a:pPr marL="362480" indent="-362480" defTabSz="966612">
              <a:lnSpc>
                <a:spcPct val="85000"/>
              </a:lnSpc>
              <a:spcBef>
                <a:spcPct val="20000"/>
              </a:spcBef>
              <a:buFont typeface="Arial" pitchFamily="34" charset="0"/>
              <a:buChar char="•"/>
              <a:defRPr/>
            </a:pPr>
            <a:r>
              <a:rPr lang="en-US" sz="2500" b="1" dirty="0">
                <a:solidFill>
                  <a:schemeClr val="tx2"/>
                </a:solidFill>
              </a:rPr>
              <a:t>We patch local gaps in the software, fix specific problems, and investment in large integration efforts,</a:t>
            </a:r>
          </a:p>
          <a:p>
            <a:pPr marL="362480" indent="-362480" defTabSz="966612">
              <a:lnSpc>
                <a:spcPct val="85000"/>
              </a:lnSpc>
              <a:spcBef>
                <a:spcPct val="20000"/>
              </a:spcBef>
              <a:buFont typeface="Arial" pitchFamily="34" charset="0"/>
              <a:buChar char="•"/>
              <a:defRPr/>
            </a:pPr>
            <a:r>
              <a:rPr lang="en-US" sz="2500" b="1" dirty="0">
                <a:solidFill>
                  <a:schemeClr val="tx2"/>
                </a:solidFill>
              </a:rPr>
              <a:t>But are left with the fundamental, underlying root problems</a:t>
            </a:r>
          </a:p>
          <a:p>
            <a:endParaRPr lang="en-US" dirty="0"/>
          </a:p>
          <a:p>
            <a:r>
              <a:rPr lang="en-US" dirty="0"/>
              <a:t>Lack</a:t>
            </a:r>
            <a:r>
              <a:rPr lang="en-US" baseline="0" dirty="0"/>
              <a:t> of standard data format: </a:t>
            </a:r>
            <a:r>
              <a:rPr lang="en-US" dirty="0"/>
              <a:t>Each instrument</a:t>
            </a:r>
            <a:r>
              <a:rPr lang="en-US" baseline="0" dirty="0"/>
              <a:t> may have its own format created. Conversion is needed in order to read the data.</a:t>
            </a:r>
          </a:p>
          <a:p>
            <a:endParaRPr lang="en-US" baseline="0" dirty="0"/>
          </a:p>
          <a:p>
            <a:r>
              <a:rPr lang="en-US" baseline="0" dirty="0"/>
              <a:t>Lack of standards for metadata: The contextual metadata describing analytical methods, instruments, processes, and even the reasons for doing an experiment are inconsistent, incomplete, and often spread over multiple applications in the analytical workflow </a:t>
            </a:r>
          </a:p>
          <a:p>
            <a:endParaRPr lang="en-US" baseline="0" dirty="0"/>
          </a:p>
          <a:p>
            <a:r>
              <a:rPr lang="en-US" baseline="0" dirty="0"/>
              <a:t>Lack of standard interface between software applications: Finally, because the software we use across the analytical workflow is often from different sources, they are written using different technologies, and read and write different formats, so don’t often talk to one another without a custom integration effort</a:t>
            </a:r>
          </a:p>
          <a:p>
            <a:endParaRPr lang="en-US" dirty="0"/>
          </a:p>
        </p:txBody>
      </p:sp>
      <p:sp>
        <p:nvSpPr>
          <p:cNvPr id="4" name="Slide Number Placeholder 3"/>
          <p:cNvSpPr>
            <a:spLocks noGrp="1"/>
          </p:cNvSpPr>
          <p:nvPr>
            <p:ph type="sldNum" sz="quarter" idx="10"/>
          </p:nvPr>
        </p:nvSpPr>
        <p:spPr/>
        <p:txBody>
          <a:bodyPr/>
          <a:lstStyle/>
          <a:p>
            <a:fld id="{C8DEEED9-034F-4677-9C6B-2B36D30F9C4B}" type="slidenum">
              <a:rPr lang="en-US" smtClean="0"/>
              <a:t>5</a:t>
            </a:fld>
            <a:endParaRPr lang="en-US"/>
          </a:p>
        </p:txBody>
      </p:sp>
    </p:spTree>
    <p:extLst>
      <p:ext uri="{BB962C8B-B14F-4D97-AF65-F5344CB8AC3E}">
        <p14:creationId xmlns:p14="http://schemas.microsoft.com/office/powerpoint/2010/main" val="307087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API provided</a:t>
            </a:r>
            <a:r>
              <a:rPr lang="en-US" baseline="0" dirty="0"/>
              <a:t> as a reference example</a:t>
            </a:r>
          </a:p>
          <a:p>
            <a:pPr marL="171450" indent="-171450">
              <a:buFont typeface="Arial" panose="020B0604020202020204" pitchFamily="34" charset="0"/>
              <a:buChar char="•"/>
            </a:pPr>
            <a:r>
              <a:rPr lang="en-US" dirty="0"/>
              <a:t>JCAMP</a:t>
            </a:r>
            <a:r>
              <a:rPr lang="en-US" baseline="0" dirty="0"/>
              <a:t> workshop where no vendor could read/be read by any other vendor due to differences in implementation of the “standard”</a:t>
            </a:r>
          </a:p>
          <a:p>
            <a:pPr marL="171450" indent="-171450">
              <a:buFont typeface="Arial" panose="020B0604020202020204" pitchFamily="34" charset="0"/>
              <a:buChar char="•"/>
            </a:pPr>
            <a:r>
              <a:rPr lang="en-US" baseline="0" dirty="0"/>
              <a:t>Discuss AFO and ADM briefly, focus on LCUV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4F39-3882-4E57-8F7B-10717377DF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17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944F39-3882-4E57-8F7B-10717377DF45}" type="slidenum">
              <a:rPr lang="en-US" smtClean="0"/>
              <a:t>7</a:t>
            </a:fld>
            <a:endParaRPr lang="en-US" dirty="0"/>
          </a:p>
        </p:txBody>
      </p:sp>
    </p:spTree>
    <p:extLst>
      <p:ext uri="{BB962C8B-B14F-4D97-AF65-F5344CB8AC3E}">
        <p14:creationId xmlns:p14="http://schemas.microsoft.com/office/powerpoint/2010/main" val="234747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same upper ontology enables reuse and interoperability, both between Allotrope domains and external ontologies. </a:t>
            </a:r>
          </a:p>
          <a:p>
            <a:r>
              <a:rPr lang="en-GB" dirty="0"/>
              <a:t>Upper ontologies also tend to ensure better consistency and maintainability in the long term.</a:t>
            </a:r>
          </a:p>
          <a:p>
            <a:r>
              <a:rPr lang="en-GB" dirty="0"/>
              <a:t>Well-crafted ontologies with formal semantics can be analysed by reasoner tools to inter</a:t>
            </a:r>
          </a:p>
        </p:txBody>
      </p:sp>
      <p:sp>
        <p:nvSpPr>
          <p:cNvPr id="4" name="Slide Number Placeholder 3"/>
          <p:cNvSpPr>
            <a:spLocks noGrp="1"/>
          </p:cNvSpPr>
          <p:nvPr>
            <p:ph type="sldNum" sz="quarter" idx="10"/>
          </p:nvPr>
        </p:nvSpPr>
        <p:spPr/>
        <p:txBody>
          <a:bodyPr/>
          <a:lstStyle/>
          <a:p>
            <a:fld id="{AB944F39-3882-4E57-8F7B-10717377DF45}" type="slidenum">
              <a:rPr lang="en-US" smtClean="0"/>
              <a:t>8</a:t>
            </a:fld>
            <a:endParaRPr lang="en-US" dirty="0"/>
          </a:p>
        </p:txBody>
      </p:sp>
    </p:spTree>
    <p:extLst>
      <p:ext uri="{BB962C8B-B14F-4D97-AF65-F5344CB8AC3E}">
        <p14:creationId xmlns:p14="http://schemas.microsoft.com/office/powerpoint/2010/main" val="18582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944F39-3882-4E57-8F7B-10717377DF45}" type="slidenum">
              <a:rPr lang="en-US" smtClean="0"/>
              <a:t>9</a:t>
            </a:fld>
            <a:endParaRPr lang="en-US" dirty="0"/>
          </a:p>
        </p:txBody>
      </p:sp>
    </p:spTree>
    <p:extLst>
      <p:ext uri="{BB962C8B-B14F-4D97-AF65-F5344CB8AC3E}">
        <p14:creationId xmlns:p14="http://schemas.microsoft.com/office/powerpoint/2010/main" val="207768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944F39-3882-4E57-8F7B-10717377DF45}" type="slidenum">
              <a:rPr lang="en-US" smtClean="0"/>
              <a:t>10</a:t>
            </a:fld>
            <a:endParaRPr lang="en-US" dirty="0"/>
          </a:p>
        </p:txBody>
      </p:sp>
    </p:spTree>
    <p:extLst>
      <p:ext uri="{BB962C8B-B14F-4D97-AF65-F5344CB8AC3E}">
        <p14:creationId xmlns:p14="http://schemas.microsoft.com/office/powerpoint/2010/main" val="425463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cubes optimized for fast access and searching for slices in multidimensional data. Based on W3C’s RDF Data Cube standard.</a:t>
            </a:r>
          </a:p>
          <a:p>
            <a:r>
              <a:rPr lang="en-GB" dirty="0"/>
              <a:t>Data description a new layer of storage specifically for semantic graphs. Links to data cube and data package.</a:t>
            </a:r>
          </a:p>
          <a:p>
            <a:r>
              <a:rPr lang="en-GB" dirty="0"/>
              <a:t>Data package just like a ZIP file, can store files inside.</a:t>
            </a:r>
          </a:p>
          <a:p>
            <a:r>
              <a:rPr lang="en-GB" dirty="0"/>
              <a:t>Optional audit trail and checksums ensure data can’t be modified invisibly</a:t>
            </a:r>
          </a:p>
          <a:p>
            <a:r>
              <a:rPr lang="en-GB" dirty="0"/>
              <a:t>Regulatory bodies require data preservation for decades; sometimes 60+ years</a:t>
            </a:r>
          </a:p>
        </p:txBody>
      </p:sp>
      <p:sp>
        <p:nvSpPr>
          <p:cNvPr id="4" name="Slide Number Placeholder 3"/>
          <p:cNvSpPr>
            <a:spLocks noGrp="1"/>
          </p:cNvSpPr>
          <p:nvPr>
            <p:ph type="sldNum" sz="quarter" idx="10"/>
          </p:nvPr>
        </p:nvSpPr>
        <p:spPr/>
        <p:txBody>
          <a:bodyPr/>
          <a:lstStyle/>
          <a:p>
            <a:fld id="{AB944F39-3882-4E57-8F7B-10717377DF45}" type="slidenum">
              <a:rPr lang="en-US" smtClean="0"/>
              <a:t>11</a:t>
            </a:fld>
            <a:endParaRPr lang="en-US" dirty="0"/>
          </a:p>
        </p:txBody>
      </p:sp>
    </p:spTree>
    <p:extLst>
      <p:ext uri="{BB962C8B-B14F-4D97-AF65-F5344CB8AC3E}">
        <p14:creationId xmlns:p14="http://schemas.microsoft.com/office/powerpoint/2010/main" val="3565534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©2017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lvl1pPr algn="ctr">
              <a:defRPr/>
            </a:lvl1pPr>
          </a:lstStyle>
          <a:p>
            <a:r>
              <a:rPr lang="en-US" dirty="0"/>
              <a:t>Page | </a:t>
            </a:r>
            <a:fld id="{95943BB4-EBD8-4800-8747-241FB58C5791}" type="slidenum">
              <a:rPr lang="en-US" smtClean="0"/>
              <a:pPr/>
              <a:t>‹#›</a:t>
            </a:fld>
            <a:endParaRPr lang="en-US" dirty="0"/>
          </a:p>
        </p:txBody>
      </p:sp>
      <p:sp>
        <p:nvSpPr>
          <p:cNvPr id="14" name="Title 1"/>
          <p:cNvSpPr>
            <a:spLocks noGrp="1"/>
          </p:cNvSpPr>
          <p:nvPr>
            <p:ph type="ctrTitle"/>
          </p:nvPr>
        </p:nvSpPr>
        <p:spPr>
          <a:xfrm>
            <a:off x="152400" y="2397920"/>
            <a:ext cx="5257800" cy="973931"/>
          </a:xfrm>
        </p:spPr>
        <p:txBody>
          <a:bodyPr vert="horz" lIns="91440" tIns="45720" rIns="91440" bIns="45720" rtlCol="0" anchor="ctr">
            <a:normAutofit/>
          </a:bodyPr>
          <a:lstStyle>
            <a:lvl1pPr>
              <a:defRPr lang="en-US" sz="3200" b="1" dirty="0">
                <a:latin typeface="+mn-lt"/>
              </a:defRPr>
            </a:lvl1pPr>
          </a:lstStyle>
          <a:p>
            <a:pPr lvl="0"/>
            <a:r>
              <a:rPr lang="en-US" dirty="0"/>
              <a:t>Click to edit Master title style</a:t>
            </a:r>
          </a:p>
        </p:txBody>
      </p:sp>
      <p:sp>
        <p:nvSpPr>
          <p:cNvPr id="15" name="Subtitle 2"/>
          <p:cNvSpPr>
            <a:spLocks noGrp="1"/>
          </p:cNvSpPr>
          <p:nvPr>
            <p:ph type="subTitle" idx="1"/>
          </p:nvPr>
        </p:nvSpPr>
        <p:spPr>
          <a:xfrm>
            <a:off x="152400" y="3429000"/>
            <a:ext cx="5257800" cy="514350"/>
          </a:xfrm>
        </p:spPr>
        <p:txBody>
          <a:bodyPr>
            <a:normAutofit/>
          </a:bodyPr>
          <a:lstStyle>
            <a:lvl1pPr marL="0" indent="0" algn="l">
              <a:buNone/>
              <a:defRPr lang="en-US" sz="2800" smtClean="0">
                <a:effectLst/>
                <a:latin typeface="Calibri" panose="020F0502020204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 name="Group 1"/>
          <p:cNvGrpSpPr/>
          <p:nvPr userDrawn="1"/>
        </p:nvGrpSpPr>
        <p:grpSpPr>
          <a:xfrm>
            <a:off x="1" y="1352563"/>
            <a:ext cx="5897852" cy="595128"/>
            <a:chOff x="2651705" y="1352563"/>
            <a:chExt cx="3246147" cy="595128"/>
          </a:xfrm>
        </p:grpSpPr>
        <p:cxnSp>
          <p:nvCxnSpPr>
            <p:cNvPr id="25" name="Straight Connector 24"/>
            <p:cNvCxnSpPr/>
            <p:nvPr userDrawn="1"/>
          </p:nvCxnSpPr>
          <p:spPr>
            <a:xfrm>
              <a:off x="2651705" y="1839486"/>
              <a:ext cx="3137942" cy="0"/>
            </a:xfrm>
            <a:prstGeom prst="line">
              <a:avLst/>
            </a:prstGeom>
            <a:ln w="9525">
              <a:solidFill>
                <a:srgbClr val="6888AD"/>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651705" y="1677178"/>
              <a:ext cx="3246147" cy="0"/>
            </a:xfrm>
            <a:prstGeom prst="line">
              <a:avLst/>
            </a:prstGeom>
            <a:ln w="38100">
              <a:solidFill>
                <a:srgbClr val="04387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651705" y="1352563"/>
              <a:ext cx="3192045" cy="0"/>
            </a:xfrm>
            <a:prstGeom prst="line">
              <a:avLst/>
            </a:prstGeom>
            <a:ln w="6350">
              <a:solidFill>
                <a:srgbClr val="6888A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651705" y="1947691"/>
              <a:ext cx="3246147" cy="0"/>
            </a:xfrm>
            <a:prstGeom prst="line">
              <a:avLst/>
            </a:prstGeom>
            <a:ln w="57150">
              <a:solidFill>
                <a:srgbClr val="DD6C07"/>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2651705" y="1514871"/>
              <a:ext cx="3137942" cy="0"/>
            </a:xfrm>
            <a:prstGeom prst="line">
              <a:avLst/>
            </a:prstGeom>
            <a:ln w="19050">
              <a:solidFill>
                <a:srgbClr val="DD6C07"/>
              </a:solidFill>
              <a:prstDash val="solid"/>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t="26525" r="74394"/>
          <a:stretch/>
        </p:blipFill>
        <p:spPr>
          <a:xfrm>
            <a:off x="5248623" y="0"/>
            <a:ext cx="3895377" cy="3566160"/>
          </a:xfrm>
          <a:prstGeom prst="rect">
            <a:avLst/>
          </a:prstGeom>
        </p:spPr>
      </p:pic>
    </p:spTree>
    <p:extLst>
      <p:ext uri="{BB962C8B-B14F-4D97-AF65-F5344CB8AC3E}">
        <p14:creationId xmlns:p14="http://schemas.microsoft.com/office/powerpoint/2010/main" val="353796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©2017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19" name="Group 18"/>
          <p:cNvGrpSpPr/>
          <p:nvPr userDrawn="1"/>
        </p:nvGrpSpPr>
        <p:grpSpPr>
          <a:xfrm>
            <a:off x="76200" y="5012829"/>
            <a:ext cx="8751879" cy="45719"/>
            <a:chOff x="457199" y="6648505"/>
            <a:chExt cx="7690104" cy="57095"/>
          </a:xfrm>
        </p:grpSpPr>
        <p:cxnSp>
          <p:nvCxnSpPr>
            <p:cNvPr id="20" name="Straight Connector 19"/>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457199" y="6648505"/>
              <a:ext cx="7690104" cy="57095"/>
              <a:chOff x="457199" y="6648505"/>
              <a:chExt cx="7690104" cy="57095"/>
            </a:xfrm>
          </p:grpSpPr>
          <p:cxnSp>
            <p:nvCxnSpPr>
              <p:cNvPr id="22" name="Straight Connector 21"/>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90866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©2017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19" name="Group 18"/>
          <p:cNvGrpSpPr/>
          <p:nvPr userDrawn="1"/>
        </p:nvGrpSpPr>
        <p:grpSpPr>
          <a:xfrm>
            <a:off x="76200" y="5012829"/>
            <a:ext cx="8751879" cy="45719"/>
            <a:chOff x="457199" y="6648505"/>
            <a:chExt cx="7690104" cy="57095"/>
          </a:xfrm>
        </p:grpSpPr>
        <p:cxnSp>
          <p:nvCxnSpPr>
            <p:cNvPr id="20" name="Straight Connector 19"/>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457199" y="6648505"/>
              <a:ext cx="7690104" cy="57095"/>
              <a:chOff x="457199" y="6648505"/>
              <a:chExt cx="7690104" cy="57095"/>
            </a:xfrm>
          </p:grpSpPr>
          <p:cxnSp>
            <p:nvCxnSpPr>
              <p:cNvPr id="22" name="Straight Connector 21"/>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301605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normAutofit/>
          </a:bodyPr>
          <a:lstStyle>
            <a:lvl1pPr>
              <a:defRPr sz="4000" b="1">
                <a:latin typeface="+mn-lt"/>
              </a:defRPr>
            </a:lvl1pPr>
          </a:lstStyle>
          <a:p>
            <a:r>
              <a:rPr lang="en-US" dirty="0"/>
              <a:t>Click to edit Master title style</a:t>
            </a:r>
          </a:p>
        </p:txBody>
      </p:sp>
      <p:sp>
        <p:nvSpPr>
          <p:cNvPr id="14" name="Date Placeholder 13"/>
          <p:cNvSpPr>
            <a:spLocks noGrp="1"/>
          </p:cNvSpPr>
          <p:nvPr>
            <p:ph type="dt" sz="half" idx="10"/>
          </p:nvPr>
        </p:nvSpPr>
        <p:spPr/>
        <p:txBody>
          <a:bodyPr/>
          <a:lstStyle/>
          <a:p>
            <a:r>
              <a:rPr lang="en-US" dirty="0"/>
              <a:t>©2017 Allotrope Foundation</a:t>
            </a:r>
          </a:p>
        </p:txBody>
      </p:sp>
      <p:sp>
        <p:nvSpPr>
          <p:cNvPr id="15" name="Footer Placeholder 14"/>
          <p:cNvSpPr>
            <a:spLocks noGrp="1"/>
          </p:cNvSpPr>
          <p:nvPr>
            <p:ph type="ftr" sz="quarter" idx="11"/>
          </p:nvPr>
        </p:nvSpPr>
        <p:spPr/>
        <p:txBody>
          <a:bodyPr/>
          <a:lstStyle/>
          <a:p>
            <a:r>
              <a:rPr lang="en-US" dirty="0"/>
              <a:t>Allotrope Foundation Communication</a:t>
            </a:r>
          </a:p>
        </p:txBody>
      </p:sp>
      <p:sp>
        <p:nvSpPr>
          <p:cNvPr id="16" name="Slide Number Placeholder 15"/>
          <p:cNvSpPr>
            <a:spLocks noGrp="1"/>
          </p:cNvSpPr>
          <p:nvPr>
            <p:ph type="sldNum" sz="quarter" idx="12"/>
          </p:nvPr>
        </p:nvSpPr>
        <p:spPr/>
        <p:txBody>
          <a:bodyPr/>
          <a:lstStyle/>
          <a:p>
            <a:r>
              <a:rPr lang="en-US" dirty="0"/>
              <a:t>Page | </a:t>
            </a:r>
            <a:fld id="{95943BB4-EBD8-4800-8747-241FB58C5791}" type="slidenum">
              <a:rPr lang="en-US" smtClean="0"/>
              <a:pPr/>
              <a:t>‹#›</a:t>
            </a:fld>
            <a:endParaRPr lang="en-US" dirty="0"/>
          </a:p>
        </p:txBody>
      </p:sp>
      <p:grpSp>
        <p:nvGrpSpPr>
          <p:cNvPr id="18" name="Group 17"/>
          <p:cNvGrpSpPr/>
          <p:nvPr userDrawn="1"/>
        </p:nvGrpSpPr>
        <p:grpSpPr>
          <a:xfrm>
            <a:off x="76200" y="5012829"/>
            <a:ext cx="8751879" cy="45719"/>
            <a:chOff x="457199" y="6648505"/>
            <a:chExt cx="7690104" cy="57095"/>
          </a:xfrm>
        </p:grpSpPr>
        <p:cxnSp>
          <p:nvCxnSpPr>
            <p:cNvPr id="19" name="Straight Connector 18"/>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457199" y="6648505"/>
              <a:ext cx="7690104" cy="57095"/>
              <a:chOff x="457199" y="6648505"/>
              <a:chExt cx="7690104" cy="57095"/>
            </a:xfrm>
          </p:grpSpPr>
          <p:cxnSp>
            <p:nvCxnSpPr>
              <p:cNvPr id="21" name="Straight Connector 20"/>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108307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600" b="0" cap="all">
                <a:latin typeface="+mn-lt"/>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dirty="0"/>
              <a:t>©2017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fld id="{95943BB4-EBD8-4800-8747-241FB58C5791}" type="slidenum">
              <a:rPr lang="en-US" smtClean="0"/>
              <a:t>‹#›</a:t>
            </a:fld>
            <a:endParaRPr lang="en-US" dirty="0"/>
          </a:p>
        </p:txBody>
      </p:sp>
      <p:grpSp>
        <p:nvGrpSpPr>
          <p:cNvPr id="19" name="Group 18"/>
          <p:cNvGrpSpPr/>
          <p:nvPr userDrawn="1"/>
        </p:nvGrpSpPr>
        <p:grpSpPr>
          <a:xfrm>
            <a:off x="76200" y="5012829"/>
            <a:ext cx="8751879" cy="45719"/>
            <a:chOff x="457199" y="6648505"/>
            <a:chExt cx="7690104" cy="57095"/>
          </a:xfrm>
        </p:grpSpPr>
        <p:cxnSp>
          <p:nvCxnSpPr>
            <p:cNvPr id="20" name="Straight Connector 19"/>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457199" y="6648505"/>
              <a:ext cx="7690104" cy="57095"/>
              <a:chOff x="457199" y="6648505"/>
              <a:chExt cx="7690104" cy="57095"/>
            </a:xfrm>
          </p:grpSpPr>
          <p:cxnSp>
            <p:nvCxnSpPr>
              <p:cNvPr id="22" name="Straight Connector 21"/>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355300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4000" b="1" dirty="0">
                <a:latin typeface="+mn-lt"/>
              </a:defRPr>
            </a:lvl1pPr>
          </a:lstStyle>
          <a:p>
            <a:pPr lvl="0"/>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©2017 Allotrope Foundation</a:t>
            </a:r>
          </a:p>
        </p:txBody>
      </p:sp>
      <p:sp>
        <p:nvSpPr>
          <p:cNvPr id="6" name="Footer Placeholder 5"/>
          <p:cNvSpPr>
            <a:spLocks noGrp="1"/>
          </p:cNvSpPr>
          <p:nvPr>
            <p:ph type="ftr" sz="quarter" idx="11"/>
          </p:nvPr>
        </p:nvSpPr>
        <p:spPr/>
        <p:txBody>
          <a:bodyPr/>
          <a:lstStyle/>
          <a:p>
            <a:r>
              <a:rPr lang="en-US" dirty="0"/>
              <a:t>Allotrope Foundation Communication</a:t>
            </a:r>
          </a:p>
        </p:txBody>
      </p:sp>
      <p:sp>
        <p:nvSpPr>
          <p:cNvPr id="7" name="Slide Number Placeholder 6"/>
          <p:cNvSpPr>
            <a:spLocks noGrp="1"/>
          </p:cNvSpPr>
          <p:nvPr>
            <p:ph type="sldNum" sz="quarter" idx="12"/>
          </p:nvPr>
        </p:nvSpPr>
        <p:spPr/>
        <p:txBody>
          <a:bodyPr/>
          <a:lstStyle/>
          <a:p>
            <a:r>
              <a:rPr lang="en-US" dirty="0"/>
              <a:t>Page | </a:t>
            </a:r>
            <a:fld id="{95943BB4-EBD8-4800-8747-241FB58C5791}" type="slidenum">
              <a:rPr lang="en-US" smtClean="0"/>
              <a:pPr/>
              <a:t>‹#›</a:t>
            </a:fld>
            <a:endParaRPr lang="en-US" dirty="0"/>
          </a:p>
        </p:txBody>
      </p:sp>
      <p:grpSp>
        <p:nvGrpSpPr>
          <p:cNvPr id="20" name="Group 19"/>
          <p:cNvGrpSpPr/>
          <p:nvPr userDrawn="1"/>
        </p:nvGrpSpPr>
        <p:grpSpPr>
          <a:xfrm>
            <a:off x="76200" y="5012829"/>
            <a:ext cx="8751879" cy="45719"/>
            <a:chOff x="457199" y="6648505"/>
            <a:chExt cx="7690104" cy="57095"/>
          </a:xfrm>
        </p:grpSpPr>
        <p:cxnSp>
          <p:nvCxnSpPr>
            <p:cNvPr id="21" name="Straight Connector 20"/>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57199" y="6648505"/>
              <a:ext cx="7690104" cy="57095"/>
              <a:chOff x="457199" y="6648505"/>
              <a:chExt cx="7690104" cy="57095"/>
            </a:xfrm>
          </p:grpSpPr>
          <p:cxnSp>
            <p:nvCxnSpPr>
              <p:cNvPr id="23" name="Straight Connector 22"/>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132970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4000" b="1" dirty="0">
                <a:latin typeface="+mn-lt"/>
              </a:defRPr>
            </a:lvl1pPr>
          </a:lstStyle>
          <a:p>
            <a:pPr lvl="0"/>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©2017 Allotrope Foundation</a:t>
            </a:r>
          </a:p>
        </p:txBody>
      </p:sp>
      <p:sp>
        <p:nvSpPr>
          <p:cNvPr id="8" name="Footer Placeholder 7"/>
          <p:cNvSpPr>
            <a:spLocks noGrp="1"/>
          </p:cNvSpPr>
          <p:nvPr>
            <p:ph type="ftr" sz="quarter" idx="11"/>
          </p:nvPr>
        </p:nvSpPr>
        <p:spPr/>
        <p:txBody>
          <a:bodyPr/>
          <a:lstStyle/>
          <a:p>
            <a:r>
              <a:rPr lang="en-US" dirty="0"/>
              <a:t>Allotrope Foundation Communication</a:t>
            </a:r>
          </a:p>
        </p:txBody>
      </p:sp>
      <p:sp>
        <p:nvSpPr>
          <p:cNvPr id="9" name="Slide Number Placeholder 8"/>
          <p:cNvSpPr>
            <a:spLocks noGrp="1"/>
          </p:cNvSpPr>
          <p:nvPr>
            <p:ph type="sldNum" sz="quarter" idx="12"/>
          </p:nvPr>
        </p:nvSpPr>
        <p:spPr/>
        <p:txBody>
          <a:bodyPr/>
          <a:lstStyle/>
          <a:p>
            <a:r>
              <a:rPr lang="en-US" dirty="0"/>
              <a:t>Page | </a:t>
            </a:r>
            <a:fld id="{95943BB4-EBD8-4800-8747-241FB58C5791}" type="slidenum">
              <a:rPr lang="en-US" smtClean="0"/>
              <a:pPr/>
              <a:t>‹#›</a:t>
            </a:fld>
            <a:endParaRPr lang="en-US" dirty="0"/>
          </a:p>
        </p:txBody>
      </p:sp>
      <p:cxnSp>
        <p:nvCxnSpPr>
          <p:cNvPr id="11" name="Straight Connector 10"/>
          <p:cNvCxnSpPr/>
          <p:nvPr userDrawn="1"/>
        </p:nvCxnSpPr>
        <p:spPr>
          <a:xfrm>
            <a:off x="457199" y="6673434"/>
            <a:ext cx="7726680"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76200" y="5012829"/>
            <a:ext cx="8751879" cy="45719"/>
            <a:chOff x="457199" y="6648505"/>
            <a:chExt cx="7690104" cy="57095"/>
          </a:xfrm>
        </p:grpSpPr>
        <p:cxnSp>
          <p:nvCxnSpPr>
            <p:cNvPr id="23" name="Straight Connector 22"/>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457199" y="6648505"/>
              <a:ext cx="7690104" cy="57095"/>
              <a:chOff x="457199" y="6648505"/>
              <a:chExt cx="7690104" cy="57095"/>
            </a:xfrm>
          </p:grpSpPr>
          <p:cxnSp>
            <p:nvCxnSpPr>
              <p:cNvPr id="25" name="Straight Connector 24"/>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191623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4000" b="1" dirty="0">
                <a:latin typeface="+mn-lt"/>
              </a:defRPr>
            </a:lvl1pPr>
          </a:lstStyle>
          <a:p>
            <a:pPr lvl="0"/>
            <a:r>
              <a:rPr lang="en-US" dirty="0"/>
              <a:t>Click to edit Master title style</a:t>
            </a:r>
          </a:p>
        </p:txBody>
      </p:sp>
      <p:sp>
        <p:nvSpPr>
          <p:cNvPr id="3" name="Date Placeholder 2"/>
          <p:cNvSpPr>
            <a:spLocks noGrp="1"/>
          </p:cNvSpPr>
          <p:nvPr>
            <p:ph type="dt" sz="half" idx="10"/>
          </p:nvPr>
        </p:nvSpPr>
        <p:spPr/>
        <p:txBody>
          <a:bodyPr/>
          <a:lstStyle/>
          <a:p>
            <a:r>
              <a:rPr lang="en-US" dirty="0"/>
              <a:t>©2017 Allotrope Foundation</a:t>
            </a:r>
          </a:p>
        </p:txBody>
      </p:sp>
      <p:sp>
        <p:nvSpPr>
          <p:cNvPr id="4" name="Footer Placeholder 3"/>
          <p:cNvSpPr>
            <a:spLocks noGrp="1"/>
          </p:cNvSpPr>
          <p:nvPr>
            <p:ph type="ftr" sz="quarter" idx="11"/>
          </p:nvPr>
        </p:nvSpPr>
        <p:spPr/>
        <p:txBody>
          <a:bodyPr/>
          <a:lstStyle/>
          <a:p>
            <a:r>
              <a:rPr lang="en-US" dirty="0"/>
              <a:t>Allotrope Foundation Communication</a:t>
            </a:r>
          </a:p>
        </p:txBody>
      </p:sp>
      <p:sp>
        <p:nvSpPr>
          <p:cNvPr id="5" name="Slide Number Placeholder 4"/>
          <p:cNvSpPr>
            <a:spLocks noGrp="1"/>
          </p:cNvSpPr>
          <p:nvPr>
            <p:ph type="sldNum" sz="quarter" idx="12"/>
          </p:nvPr>
        </p:nvSpPr>
        <p:spPr/>
        <p:txBody>
          <a:bodyPr/>
          <a:lstStyle/>
          <a:p>
            <a:r>
              <a:rPr lang="en-US" dirty="0"/>
              <a:t>Page | </a:t>
            </a:r>
            <a:fld id="{95943BB4-EBD8-4800-8747-241FB58C5791}" type="slidenum">
              <a:rPr lang="en-US" smtClean="0"/>
              <a:pPr/>
              <a:t>‹#›</a:t>
            </a:fld>
            <a:endParaRPr lang="en-US" dirty="0"/>
          </a:p>
        </p:txBody>
      </p:sp>
      <p:grpSp>
        <p:nvGrpSpPr>
          <p:cNvPr id="18" name="Group 17"/>
          <p:cNvGrpSpPr/>
          <p:nvPr userDrawn="1"/>
        </p:nvGrpSpPr>
        <p:grpSpPr>
          <a:xfrm>
            <a:off x="76200" y="5012829"/>
            <a:ext cx="8751879" cy="45719"/>
            <a:chOff x="457199" y="6648505"/>
            <a:chExt cx="7690104" cy="57095"/>
          </a:xfrm>
        </p:grpSpPr>
        <p:cxnSp>
          <p:nvCxnSpPr>
            <p:cNvPr id="19" name="Straight Connector 18"/>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457199" y="6648505"/>
              <a:ext cx="7690104" cy="57095"/>
              <a:chOff x="457199" y="6648505"/>
              <a:chExt cx="7690104" cy="57095"/>
            </a:xfrm>
          </p:grpSpPr>
          <p:cxnSp>
            <p:nvCxnSpPr>
              <p:cNvPr id="21" name="Straight Connector 20"/>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108860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©2017 Allotrope Foundation</a:t>
            </a:r>
          </a:p>
        </p:txBody>
      </p:sp>
      <p:sp>
        <p:nvSpPr>
          <p:cNvPr id="3" name="Footer Placeholder 2"/>
          <p:cNvSpPr>
            <a:spLocks noGrp="1"/>
          </p:cNvSpPr>
          <p:nvPr>
            <p:ph type="ftr" sz="quarter" idx="11"/>
          </p:nvPr>
        </p:nvSpPr>
        <p:spPr/>
        <p:txBody>
          <a:bodyPr/>
          <a:lstStyle/>
          <a:p>
            <a:r>
              <a:rPr lang="en-US" dirty="0"/>
              <a:t>Allotrope Foundation Communication</a:t>
            </a:r>
          </a:p>
        </p:txBody>
      </p:sp>
      <p:sp>
        <p:nvSpPr>
          <p:cNvPr id="4" name="Slide Number Placeholder 3"/>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17" name="Group 16"/>
          <p:cNvGrpSpPr/>
          <p:nvPr userDrawn="1"/>
        </p:nvGrpSpPr>
        <p:grpSpPr>
          <a:xfrm>
            <a:off x="76200" y="5012829"/>
            <a:ext cx="8751879" cy="45719"/>
            <a:chOff x="457199" y="6648505"/>
            <a:chExt cx="7690104" cy="57095"/>
          </a:xfrm>
        </p:grpSpPr>
        <p:cxnSp>
          <p:nvCxnSpPr>
            <p:cNvPr id="18" name="Straight Connector 1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457199" y="6648505"/>
              <a:ext cx="7690104" cy="57095"/>
              <a:chOff x="457199" y="6648505"/>
              <a:chExt cx="7690104" cy="57095"/>
            </a:xfrm>
          </p:grpSpPr>
          <p:cxnSp>
            <p:nvCxnSpPr>
              <p:cNvPr id="20" name="Straight Connector 1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319552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©2017 Allotrope Foundation</a:t>
            </a:r>
          </a:p>
        </p:txBody>
      </p:sp>
      <p:sp>
        <p:nvSpPr>
          <p:cNvPr id="6" name="Footer Placeholder 5"/>
          <p:cNvSpPr>
            <a:spLocks noGrp="1"/>
          </p:cNvSpPr>
          <p:nvPr>
            <p:ph type="ftr" sz="quarter" idx="11"/>
          </p:nvPr>
        </p:nvSpPr>
        <p:spPr/>
        <p:txBody>
          <a:bodyPr/>
          <a:lstStyle/>
          <a:p>
            <a:r>
              <a:rPr lang="en-US" dirty="0"/>
              <a:t>Allotrope Foundation Communication</a:t>
            </a:r>
          </a:p>
        </p:txBody>
      </p:sp>
      <p:sp>
        <p:nvSpPr>
          <p:cNvPr id="7" name="Slide Number Placeholder 6"/>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20" name="Group 19"/>
          <p:cNvGrpSpPr/>
          <p:nvPr userDrawn="1"/>
        </p:nvGrpSpPr>
        <p:grpSpPr>
          <a:xfrm>
            <a:off x="76200" y="5012829"/>
            <a:ext cx="8751879" cy="45719"/>
            <a:chOff x="457199" y="6648505"/>
            <a:chExt cx="7690104" cy="57095"/>
          </a:xfrm>
        </p:grpSpPr>
        <p:cxnSp>
          <p:nvCxnSpPr>
            <p:cNvPr id="21" name="Straight Connector 20"/>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57199" y="6648505"/>
              <a:ext cx="7690104" cy="57095"/>
              <a:chOff x="457199" y="6648505"/>
              <a:chExt cx="7690104" cy="57095"/>
            </a:xfrm>
          </p:grpSpPr>
          <p:cxnSp>
            <p:nvCxnSpPr>
              <p:cNvPr id="23" name="Straight Connector 22"/>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40738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©2017 Allotrope Foundation</a:t>
            </a:r>
          </a:p>
        </p:txBody>
      </p:sp>
      <p:sp>
        <p:nvSpPr>
          <p:cNvPr id="6" name="Footer Placeholder 5"/>
          <p:cNvSpPr>
            <a:spLocks noGrp="1"/>
          </p:cNvSpPr>
          <p:nvPr>
            <p:ph type="ftr" sz="quarter" idx="11"/>
          </p:nvPr>
        </p:nvSpPr>
        <p:spPr/>
        <p:txBody>
          <a:bodyPr/>
          <a:lstStyle/>
          <a:p>
            <a:r>
              <a:rPr lang="en-US" dirty="0"/>
              <a:t>Allotrope Foundation Communication</a:t>
            </a:r>
          </a:p>
        </p:txBody>
      </p:sp>
      <p:sp>
        <p:nvSpPr>
          <p:cNvPr id="7" name="Slide Number Placeholder 6"/>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20" name="Group 19"/>
          <p:cNvGrpSpPr/>
          <p:nvPr userDrawn="1"/>
        </p:nvGrpSpPr>
        <p:grpSpPr>
          <a:xfrm>
            <a:off x="76200" y="5012829"/>
            <a:ext cx="8751879" cy="45719"/>
            <a:chOff x="457199" y="6648505"/>
            <a:chExt cx="7690104" cy="57095"/>
          </a:xfrm>
        </p:grpSpPr>
        <p:cxnSp>
          <p:nvCxnSpPr>
            <p:cNvPr id="21" name="Straight Connector 20"/>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57199" y="6648505"/>
              <a:ext cx="7690104" cy="57095"/>
              <a:chOff x="457199" y="6648505"/>
              <a:chExt cx="7690104" cy="57095"/>
            </a:xfrm>
          </p:grpSpPr>
          <p:cxnSp>
            <p:nvCxnSpPr>
              <p:cNvPr id="23" name="Straight Connector 22"/>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652187" y="4667250"/>
            <a:ext cx="482288" cy="457200"/>
          </a:xfrm>
          <a:prstGeom prst="rect">
            <a:avLst/>
          </a:prstGeom>
        </p:spPr>
      </p:pic>
    </p:spTree>
    <p:extLst>
      <p:ext uri="{BB962C8B-B14F-4D97-AF65-F5344CB8AC3E}">
        <p14:creationId xmlns:p14="http://schemas.microsoft.com/office/powerpoint/2010/main" val="31700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pPr lvl="0"/>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r>
              <a:rPr lang="en-US" dirty="0"/>
              <a:t>©2017 Allotrope Foundation</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r>
              <a:rPr lang="en-US" dirty="0"/>
              <a:t>Page | </a:t>
            </a:r>
            <a:fld id="{95943BB4-EBD8-4800-8747-241FB58C5791}" type="slidenum">
              <a:rPr lang="en-US" smtClean="0"/>
              <a:pPr/>
              <a:t>‹#›</a:t>
            </a:fld>
            <a:endParaRPr lang="en-US" dirty="0"/>
          </a:p>
        </p:txBody>
      </p:sp>
    </p:spTree>
    <p:extLst>
      <p:ext uri="{BB962C8B-B14F-4D97-AF65-F5344CB8AC3E}">
        <p14:creationId xmlns:p14="http://schemas.microsoft.com/office/powerpoint/2010/main" val="169673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lang="en-US" sz="4000" b="1" kern="1200" dirty="0">
          <a:solidFill>
            <a:srgbClr val="043877"/>
          </a:solidFill>
          <a:latin typeface="+mn-lt"/>
          <a:ea typeface="+mj-ea"/>
          <a:cs typeface="+mj-cs"/>
        </a:defRPr>
      </a:lvl1pPr>
    </p:titleStyle>
    <p:bodyStyle>
      <a:lvl1pPr marL="342900" indent="-342900" algn="l" defTabSz="914400" rtl="0" eaLnBrk="1" latinLnBrk="0" hangingPunct="1">
        <a:spcBef>
          <a:spcPct val="20000"/>
        </a:spcBef>
        <a:buClr>
          <a:srgbClr val="DD6C07"/>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DD6C07"/>
        </a:buClr>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DD6C07"/>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DD6C07"/>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2.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microsoft.com/office/2007/relationships/hdphoto" Target="../media/hdphoto1.wdp"/><Relationship Id="rId14" Type="http://schemas.openxmlformats.org/officeDocument/2006/relationships/image" Target="../media/image8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5.gif"/><Relationship Id="rId3" Type="http://schemas.openxmlformats.org/officeDocument/2006/relationships/image" Target="../media/image90.gif"/><Relationship Id="rId7" Type="http://schemas.openxmlformats.org/officeDocument/2006/relationships/image" Target="../media/image94.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3.gif"/><Relationship Id="rId5" Type="http://schemas.openxmlformats.org/officeDocument/2006/relationships/image" Target="../media/image92.gif"/><Relationship Id="rId4" Type="http://schemas.openxmlformats.org/officeDocument/2006/relationships/image" Target="../media/image9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pn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png"/><Relationship Id="rId50" Type="http://schemas.openxmlformats.org/officeDocument/2006/relationships/image" Target="../media/image51.png"/><Relationship Id="rId55" Type="http://schemas.openxmlformats.org/officeDocument/2006/relationships/image" Target="../media/image56.png"/><Relationship Id="rId7" Type="http://schemas.openxmlformats.org/officeDocument/2006/relationships/image" Target="../media/image8.jpe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30.png"/><Relationship Id="rId41" Type="http://schemas.openxmlformats.org/officeDocument/2006/relationships/image" Target="../media/image42.png"/><Relationship Id="rId54"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jpeg"/><Relationship Id="rId32" Type="http://schemas.openxmlformats.org/officeDocument/2006/relationships/image" Target="../media/image33.png"/><Relationship Id="rId37" Type="http://schemas.openxmlformats.org/officeDocument/2006/relationships/image" Target="../media/image38.jpeg"/><Relationship Id="rId40" Type="http://schemas.openxmlformats.org/officeDocument/2006/relationships/image" Target="../media/image41.png"/><Relationship Id="rId45" Type="http://schemas.openxmlformats.org/officeDocument/2006/relationships/image" Target="../media/image46.png"/><Relationship Id="rId53" Type="http://schemas.openxmlformats.org/officeDocument/2006/relationships/image" Target="../media/image54.jpeg"/><Relationship Id="rId58" Type="http://schemas.openxmlformats.org/officeDocument/2006/relationships/image" Target="../media/image59.jpe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png"/><Relationship Id="rId28" Type="http://schemas.openxmlformats.org/officeDocument/2006/relationships/image" Target="../media/image29.jpeg"/><Relationship Id="rId36" Type="http://schemas.openxmlformats.org/officeDocument/2006/relationships/image" Target="../media/image37.png"/><Relationship Id="rId49" Type="http://schemas.openxmlformats.org/officeDocument/2006/relationships/image" Target="../media/image50.png"/><Relationship Id="rId57" Type="http://schemas.openxmlformats.org/officeDocument/2006/relationships/image" Target="../media/image58.jpeg"/><Relationship Id="rId61" Type="http://schemas.openxmlformats.org/officeDocument/2006/relationships/image" Target="../media/image62.jpe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png"/><Relationship Id="rId52" Type="http://schemas.openxmlformats.org/officeDocument/2006/relationships/image" Target="../media/image53.jpeg"/><Relationship Id="rId60" Type="http://schemas.openxmlformats.org/officeDocument/2006/relationships/image" Target="../media/image6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jpeg"/><Relationship Id="rId48" Type="http://schemas.openxmlformats.org/officeDocument/2006/relationships/image" Target="../media/image49.jpeg"/><Relationship Id="rId56" Type="http://schemas.openxmlformats.org/officeDocument/2006/relationships/image" Target="../media/image57.png"/><Relationship Id="rId8" Type="http://schemas.openxmlformats.org/officeDocument/2006/relationships/image" Target="../media/image9.jpeg"/><Relationship Id="rId51" Type="http://schemas.openxmlformats.org/officeDocument/2006/relationships/image" Target="../media/image52.png"/><Relationship Id="rId3"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26.png"/><Relationship Id="rId33" Type="http://schemas.openxmlformats.org/officeDocument/2006/relationships/image" Target="../media/image34.jpe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Allotrope Framework</a:t>
            </a:r>
          </a:p>
        </p:txBody>
      </p:sp>
      <p:sp>
        <p:nvSpPr>
          <p:cNvPr id="3" name="Subtitle 2"/>
          <p:cNvSpPr>
            <a:spLocks noGrp="1"/>
          </p:cNvSpPr>
          <p:nvPr>
            <p:ph type="subTitle" idx="1"/>
          </p:nvPr>
        </p:nvSpPr>
        <p:spPr/>
        <p:txBody>
          <a:bodyPr>
            <a:normAutofit/>
          </a:bodyPr>
          <a:lstStyle/>
          <a:p>
            <a:r>
              <a:rPr lang="en-US" sz="2000" dirty="0"/>
              <a:t>HDF EU Workshop, 18</a:t>
            </a:r>
            <a:r>
              <a:rPr lang="en-US" sz="2000" baseline="30000" dirty="0"/>
              <a:t>th</a:t>
            </a:r>
            <a:r>
              <a:rPr lang="en-US" sz="2000" dirty="0"/>
              <a:t> Sep 2019</a:t>
            </a:r>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5" y="39007"/>
            <a:ext cx="1072712" cy="1352550"/>
          </a:xfrm>
          <a:prstGeom prst="rect">
            <a:avLst/>
          </a:prstGeom>
        </p:spPr>
      </p:pic>
    </p:spTree>
    <p:extLst>
      <p:ext uri="{BB962C8B-B14F-4D97-AF65-F5344CB8AC3E}">
        <p14:creationId xmlns:p14="http://schemas.microsoft.com/office/powerpoint/2010/main" val="167970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FE2A4CF-1A7F-45DD-8261-08977658994A}"/>
              </a:ext>
            </a:extLst>
          </p:cNvPr>
          <p:cNvPicPr>
            <a:picLocks noGrp="1" noChangeAspect="1"/>
          </p:cNvPicPr>
          <p:nvPr>
            <p:ph idx="1"/>
          </p:nvPr>
        </p:nvPicPr>
        <p:blipFill>
          <a:blip r:embed="rId3"/>
          <a:stretch>
            <a:fillRect/>
          </a:stretch>
        </p:blipFill>
        <p:spPr>
          <a:xfrm>
            <a:off x="457200" y="895349"/>
            <a:ext cx="7848600" cy="3517511"/>
          </a:xfrm>
          <a:prstGeom prst="rect">
            <a:avLst/>
          </a:prstGeom>
        </p:spPr>
      </p:pic>
      <p:sp>
        <p:nvSpPr>
          <p:cNvPr id="3" name="Title 2">
            <a:extLst>
              <a:ext uri="{FF2B5EF4-FFF2-40B4-BE49-F238E27FC236}">
                <a16:creationId xmlns:a16="http://schemas.microsoft.com/office/drawing/2014/main" id="{C2C7F820-F377-4FF8-9E6E-FB43EF66A836}"/>
              </a:ext>
            </a:extLst>
          </p:cNvPr>
          <p:cNvSpPr>
            <a:spLocks noGrp="1"/>
          </p:cNvSpPr>
          <p:nvPr>
            <p:ph type="title"/>
          </p:nvPr>
        </p:nvSpPr>
        <p:spPr/>
        <p:txBody>
          <a:bodyPr/>
          <a:lstStyle/>
          <a:p>
            <a:r>
              <a:rPr lang="en-GB" dirty="0"/>
              <a:t>Allotrope Data Models Example</a:t>
            </a:r>
          </a:p>
        </p:txBody>
      </p:sp>
      <p:sp>
        <p:nvSpPr>
          <p:cNvPr id="4" name="Date Placeholder 3">
            <a:extLst>
              <a:ext uri="{FF2B5EF4-FFF2-40B4-BE49-F238E27FC236}">
                <a16:creationId xmlns:a16="http://schemas.microsoft.com/office/drawing/2014/main" id="{74599B47-2930-4B4A-B2F5-F218204E82A9}"/>
              </a:ext>
            </a:extLst>
          </p:cNvPr>
          <p:cNvSpPr>
            <a:spLocks noGrp="1"/>
          </p:cNvSpPr>
          <p:nvPr>
            <p:ph type="dt" sz="half" idx="10"/>
          </p:nvPr>
        </p:nvSpPr>
        <p:spPr/>
        <p:txBody>
          <a:bodyPr/>
          <a:lstStyle/>
          <a:p>
            <a:r>
              <a:rPr lang="en-US" dirty="0"/>
              <a:t>©2018 Allotrope Foundation</a:t>
            </a:r>
          </a:p>
        </p:txBody>
      </p:sp>
      <p:sp>
        <p:nvSpPr>
          <p:cNvPr id="5" name="Footer Placeholder 4">
            <a:extLst>
              <a:ext uri="{FF2B5EF4-FFF2-40B4-BE49-F238E27FC236}">
                <a16:creationId xmlns:a16="http://schemas.microsoft.com/office/drawing/2014/main" id="{E86DBA65-BD9C-4C58-8946-A11F8AFF9101}"/>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C0732CD9-2C0C-46D3-B825-6CEC763D9704}"/>
              </a:ext>
            </a:extLst>
          </p:cNvPr>
          <p:cNvSpPr>
            <a:spLocks noGrp="1"/>
          </p:cNvSpPr>
          <p:nvPr>
            <p:ph type="sldNum" sz="quarter" idx="12"/>
          </p:nvPr>
        </p:nvSpPr>
        <p:spPr/>
        <p:txBody>
          <a:bodyPr/>
          <a:lstStyle/>
          <a:p>
            <a:r>
              <a:rPr lang="en-US"/>
              <a:t>Page | </a:t>
            </a:r>
            <a:fld id="{95943BB4-EBD8-4800-8747-241FB58C5791}" type="slidenum">
              <a:rPr lang="en-US" smtClean="0"/>
              <a:pPr/>
              <a:t>10</a:t>
            </a:fld>
            <a:endParaRPr lang="en-US" dirty="0"/>
          </a:p>
        </p:txBody>
      </p:sp>
      <p:sp>
        <p:nvSpPr>
          <p:cNvPr id="8" name="Content Placeholder 1">
            <a:extLst>
              <a:ext uri="{FF2B5EF4-FFF2-40B4-BE49-F238E27FC236}">
                <a16:creationId xmlns:a16="http://schemas.microsoft.com/office/drawing/2014/main" id="{371E2BA7-9FB8-4EB5-A5E8-C76381CE8DA7}"/>
              </a:ext>
            </a:extLst>
          </p:cNvPr>
          <p:cNvSpPr txBox="1">
            <a:spLocks/>
          </p:cNvSpPr>
          <p:nvPr/>
        </p:nvSpPr>
        <p:spPr>
          <a:xfrm>
            <a:off x="457200" y="4340183"/>
            <a:ext cx="7467600" cy="42708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DD6C07"/>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DD6C07"/>
              </a:buClr>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DD6C07"/>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DD6C07"/>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This is the provisional Allotrope Data Model (ADM) for LCUV results</a:t>
            </a:r>
          </a:p>
          <a:p>
            <a:pPr marL="457200" lvl="1" indent="0">
              <a:buNone/>
            </a:pPr>
            <a:endParaRPr lang="en-GB" dirty="0"/>
          </a:p>
        </p:txBody>
      </p:sp>
    </p:spTree>
    <p:extLst>
      <p:ext uri="{BB962C8B-B14F-4D97-AF65-F5344CB8AC3E}">
        <p14:creationId xmlns:p14="http://schemas.microsoft.com/office/powerpoint/2010/main" val="187865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D66581-1748-47C2-A557-2DF6078F2DE2}"/>
              </a:ext>
            </a:extLst>
          </p:cNvPr>
          <p:cNvSpPr>
            <a:spLocks noGrp="1"/>
          </p:cNvSpPr>
          <p:nvPr>
            <p:ph idx="1"/>
          </p:nvPr>
        </p:nvSpPr>
        <p:spPr/>
        <p:txBody>
          <a:bodyPr>
            <a:normAutofit fontScale="85000" lnSpcReduction="20000"/>
          </a:bodyPr>
          <a:lstStyle/>
          <a:p>
            <a:r>
              <a:rPr lang="en-GB" dirty="0"/>
              <a:t>A file format, based on the HDF5 format, to store scientific data in a performant, consistent, self-describing way</a:t>
            </a:r>
          </a:p>
          <a:p>
            <a:r>
              <a:rPr lang="en-GB" dirty="0"/>
              <a:t>Three core layers:</a:t>
            </a:r>
          </a:p>
          <a:p>
            <a:pPr lvl="1"/>
            <a:r>
              <a:rPr lang="en-GB" dirty="0"/>
              <a:t>Data cubes: high performance storage for raw data</a:t>
            </a:r>
          </a:p>
          <a:p>
            <a:pPr lvl="1"/>
            <a:r>
              <a:rPr lang="en-GB" dirty="0"/>
              <a:t>Data description: semantic graph storage for metadata</a:t>
            </a:r>
          </a:p>
          <a:p>
            <a:pPr lvl="1"/>
            <a:r>
              <a:rPr lang="en-GB" dirty="0"/>
              <a:t>Data package: virtual file system for ancillary files</a:t>
            </a:r>
          </a:p>
          <a:p>
            <a:r>
              <a:rPr lang="en-GB" dirty="0"/>
              <a:t>Also has built-in checksums and an audit trail, to ensure data integrity (critical in a regulated industry)</a:t>
            </a:r>
          </a:p>
        </p:txBody>
      </p:sp>
      <p:sp>
        <p:nvSpPr>
          <p:cNvPr id="3" name="Title 2">
            <a:extLst>
              <a:ext uri="{FF2B5EF4-FFF2-40B4-BE49-F238E27FC236}">
                <a16:creationId xmlns:a16="http://schemas.microsoft.com/office/drawing/2014/main" id="{58C1D983-5FC3-4D5B-A53A-4DC90D070DC8}"/>
              </a:ext>
            </a:extLst>
          </p:cNvPr>
          <p:cNvSpPr>
            <a:spLocks noGrp="1"/>
          </p:cNvSpPr>
          <p:nvPr>
            <p:ph type="title"/>
          </p:nvPr>
        </p:nvSpPr>
        <p:spPr/>
        <p:txBody>
          <a:bodyPr/>
          <a:lstStyle/>
          <a:p>
            <a:r>
              <a:rPr lang="en-GB" dirty="0"/>
              <a:t>Allotrope Data Format</a:t>
            </a:r>
          </a:p>
        </p:txBody>
      </p:sp>
      <p:sp>
        <p:nvSpPr>
          <p:cNvPr id="4" name="Date Placeholder 3">
            <a:extLst>
              <a:ext uri="{FF2B5EF4-FFF2-40B4-BE49-F238E27FC236}">
                <a16:creationId xmlns:a16="http://schemas.microsoft.com/office/drawing/2014/main" id="{D32E22F5-5355-451C-910A-F1E24A686689}"/>
              </a:ext>
            </a:extLst>
          </p:cNvPr>
          <p:cNvSpPr>
            <a:spLocks noGrp="1"/>
          </p:cNvSpPr>
          <p:nvPr>
            <p:ph type="dt" sz="half" idx="10"/>
          </p:nvPr>
        </p:nvSpPr>
        <p:spPr/>
        <p:txBody>
          <a:bodyPr/>
          <a:lstStyle/>
          <a:p>
            <a:r>
              <a:rPr lang="en-US" dirty="0"/>
              <a:t>©2018 Allotrope Foundation</a:t>
            </a:r>
          </a:p>
        </p:txBody>
      </p:sp>
      <p:sp>
        <p:nvSpPr>
          <p:cNvPr id="5" name="Footer Placeholder 4">
            <a:extLst>
              <a:ext uri="{FF2B5EF4-FFF2-40B4-BE49-F238E27FC236}">
                <a16:creationId xmlns:a16="http://schemas.microsoft.com/office/drawing/2014/main" id="{AF9B5D2C-E141-4448-A2B9-38C51A184CF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CAD0881C-153F-45A0-B9F9-FA7B38423A4F}"/>
              </a:ext>
            </a:extLst>
          </p:cNvPr>
          <p:cNvSpPr>
            <a:spLocks noGrp="1"/>
          </p:cNvSpPr>
          <p:nvPr>
            <p:ph type="sldNum" sz="quarter" idx="12"/>
          </p:nvPr>
        </p:nvSpPr>
        <p:spPr/>
        <p:txBody>
          <a:bodyPr/>
          <a:lstStyle/>
          <a:p>
            <a:r>
              <a:rPr lang="en-US"/>
              <a:t>Page | </a:t>
            </a:r>
            <a:fld id="{95943BB4-EBD8-4800-8747-241FB58C5791}" type="slidenum">
              <a:rPr lang="en-US" smtClean="0"/>
              <a:pPr/>
              <a:t>11</a:t>
            </a:fld>
            <a:endParaRPr lang="en-US" dirty="0"/>
          </a:p>
        </p:txBody>
      </p:sp>
    </p:spTree>
    <p:extLst>
      <p:ext uri="{BB962C8B-B14F-4D97-AF65-F5344CB8AC3E}">
        <p14:creationId xmlns:p14="http://schemas.microsoft.com/office/powerpoint/2010/main" val="307598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Allotrope Data Format Example</a:t>
            </a:r>
          </a:p>
        </p:txBody>
      </p:sp>
      <p:sp>
        <p:nvSpPr>
          <p:cNvPr id="52" name="Rectangle 51"/>
          <p:cNvSpPr/>
          <p:nvPr/>
        </p:nvSpPr>
        <p:spPr>
          <a:xfrm>
            <a:off x="942976" y="764177"/>
            <a:ext cx="6354199" cy="4184827"/>
          </a:xfrm>
          <a:prstGeom prst="rect">
            <a:avLst/>
          </a:prstGeom>
          <a:solidFill>
            <a:srgbClr val="DBDBDC"/>
          </a:solidFill>
          <a:ln w="9525" cap="flat" cmpd="sng" algn="ctr">
            <a:solidFill>
              <a:schemeClr val="bg1">
                <a:lumMod val="65000"/>
              </a:schemeClr>
            </a:solidFill>
            <a:prstDash val="solid"/>
          </a:ln>
          <a:effectLst>
            <a:outerShdw blurRad="40000" dist="20000" dir="5400000" rotWithShape="0">
              <a:srgbClr val="000000">
                <a:alpha val="38000"/>
              </a:srgbClr>
            </a:outerShdw>
          </a:effectLst>
        </p:spPr>
        <p:txBody>
          <a:bodyPr spcFirstLastPara="0" vert="horz" wrap="square" lIns="68580" tIns="68580" rIns="68580" bIns="68580" numCol="1" spcCol="1270" anchor="b" anchorCtr="0">
            <a:noAutofit/>
          </a:bodyPr>
          <a:lstStyle/>
          <a:p>
            <a:pPr algn="ctr" defTabSz="800100">
              <a:lnSpc>
                <a:spcPct val="90000"/>
              </a:lnSpc>
              <a:defRPr/>
            </a:pPr>
            <a:r>
              <a:rPr lang="en-US" sz="788" kern="0" dirty="0">
                <a:solidFill>
                  <a:srgbClr val="000000"/>
                </a:solidFill>
                <a:latin typeface="Lucida Sans"/>
              </a:rPr>
              <a:t>Platform Independent File Format</a:t>
            </a:r>
          </a:p>
        </p:txBody>
      </p:sp>
      <p:sp>
        <p:nvSpPr>
          <p:cNvPr id="53" name="Freeform 52"/>
          <p:cNvSpPr/>
          <p:nvPr/>
        </p:nvSpPr>
        <p:spPr>
          <a:xfrm>
            <a:off x="1060084" y="874709"/>
            <a:ext cx="6125453" cy="1469694"/>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gradFill rotWithShape="1">
            <a:gsLst>
              <a:gs pos="0">
                <a:srgbClr val="009EE3">
                  <a:shade val="51000"/>
                  <a:satMod val="130000"/>
                </a:srgbClr>
              </a:gs>
              <a:gs pos="80000">
                <a:srgbClr val="009EE3">
                  <a:shade val="93000"/>
                  <a:satMod val="130000"/>
                </a:srgbClr>
              </a:gs>
              <a:gs pos="100000">
                <a:srgbClr val="009EE3">
                  <a:shade val="94000"/>
                  <a:satMod val="135000"/>
                </a:srgbClr>
              </a:gs>
            </a:gsLst>
            <a:lin ang="16200000" scaled="0"/>
          </a:gradFill>
          <a:ln w="9525" cap="flat" cmpd="sng" algn="ctr">
            <a:solidFill>
              <a:srgbClr val="009EE3">
                <a:shade val="95000"/>
                <a:satMod val="105000"/>
              </a:srgbClr>
            </a:solidFill>
            <a:prstDash val="solid"/>
          </a:ln>
          <a:effectLst>
            <a:outerShdw blurRad="40000" dist="23000" dir="5400000" rotWithShape="0">
              <a:srgbClr val="000000">
                <a:alpha val="35000"/>
              </a:srgbClr>
            </a:outerShdw>
          </a:effectLst>
        </p:spPr>
        <p:txBody>
          <a:bodyPr spcFirstLastPara="0" vert="horz" wrap="square" lIns="64963" tIns="53533" rIns="64963" bIns="53533" numCol="1" spcCol="1270" anchor="t" anchorCtr="0">
            <a:noAutofit/>
          </a:bodyPr>
          <a:lstStyle/>
          <a:p>
            <a:pPr defTabSz="800100">
              <a:lnSpc>
                <a:spcPct val="90000"/>
              </a:lnSpc>
            </a:pPr>
            <a:r>
              <a:rPr lang="en-US" sz="1500" b="1" kern="0" dirty="0">
                <a:solidFill>
                  <a:srgbClr val="FFFFFF"/>
                </a:solidFill>
                <a:latin typeface="Lucida Sans"/>
              </a:rPr>
              <a:t>Data Description</a:t>
            </a:r>
          </a:p>
        </p:txBody>
      </p:sp>
      <p:sp>
        <p:nvSpPr>
          <p:cNvPr id="54" name="Freeform 53"/>
          <p:cNvSpPr/>
          <p:nvPr/>
        </p:nvSpPr>
        <p:spPr>
          <a:xfrm>
            <a:off x="1060084" y="2391965"/>
            <a:ext cx="6125453" cy="1342164"/>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gradFill rotWithShape="1">
            <a:gsLst>
              <a:gs pos="0">
                <a:srgbClr val="009EE3">
                  <a:shade val="51000"/>
                  <a:satMod val="130000"/>
                </a:srgbClr>
              </a:gs>
              <a:gs pos="80000">
                <a:srgbClr val="009EE3">
                  <a:shade val="93000"/>
                  <a:satMod val="130000"/>
                </a:srgbClr>
              </a:gs>
              <a:gs pos="100000">
                <a:srgbClr val="009EE3">
                  <a:shade val="94000"/>
                  <a:satMod val="135000"/>
                </a:srgbClr>
              </a:gs>
            </a:gsLst>
            <a:lin ang="16200000" scaled="0"/>
          </a:gradFill>
          <a:ln w="9525" cap="flat" cmpd="sng" algn="ctr">
            <a:solidFill>
              <a:srgbClr val="009EE3">
                <a:shade val="95000"/>
                <a:satMod val="105000"/>
              </a:srgbClr>
            </a:solidFill>
            <a:prstDash val="solid"/>
          </a:ln>
          <a:effectLst>
            <a:outerShdw blurRad="40000" dist="23000" dir="5400000" rotWithShape="0">
              <a:srgbClr val="000000">
                <a:alpha val="35000"/>
              </a:srgbClr>
            </a:outerShdw>
          </a:effectLst>
        </p:spPr>
        <p:txBody>
          <a:bodyPr spcFirstLastPara="0" vert="horz" wrap="square" lIns="64963" tIns="53533" rIns="64963" bIns="53533" numCol="1" spcCol="1270" anchor="t" anchorCtr="0">
            <a:noAutofit/>
          </a:bodyPr>
          <a:lstStyle/>
          <a:p>
            <a:pPr defTabSz="800100">
              <a:lnSpc>
                <a:spcPct val="90000"/>
              </a:lnSpc>
            </a:pPr>
            <a:r>
              <a:rPr lang="en-US" sz="1500" b="1" kern="0" dirty="0">
                <a:solidFill>
                  <a:srgbClr val="FFFFFF"/>
                </a:solidFill>
                <a:latin typeface="Lucida Sans"/>
              </a:rPr>
              <a:t>Data Cubes </a:t>
            </a:r>
          </a:p>
        </p:txBody>
      </p:sp>
      <p:sp>
        <p:nvSpPr>
          <p:cNvPr id="55" name="Freeform 54"/>
          <p:cNvSpPr/>
          <p:nvPr/>
        </p:nvSpPr>
        <p:spPr>
          <a:xfrm>
            <a:off x="1060084" y="3797085"/>
            <a:ext cx="6125453" cy="9201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gradFill rotWithShape="1">
            <a:gsLst>
              <a:gs pos="0">
                <a:srgbClr val="009EE3">
                  <a:shade val="51000"/>
                  <a:satMod val="130000"/>
                </a:srgbClr>
              </a:gs>
              <a:gs pos="80000">
                <a:srgbClr val="009EE3">
                  <a:shade val="93000"/>
                  <a:satMod val="130000"/>
                </a:srgbClr>
              </a:gs>
              <a:gs pos="100000">
                <a:srgbClr val="009EE3">
                  <a:shade val="94000"/>
                  <a:satMod val="135000"/>
                </a:srgbClr>
              </a:gs>
            </a:gsLst>
            <a:lin ang="16200000" scaled="0"/>
          </a:gradFill>
          <a:ln w="9525" cap="flat" cmpd="sng" algn="ctr">
            <a:solidFill>
              <a:srgbClr val="009EE3">
                <a:shade val="95000"/>
                <a:satMod val="105000"/>
              </a:srgbClr>
            </a:solidFill>
            <a:prstDash val="solid"/>
          </a:ln>
          <a:effectLst>
            <a:outerShdw blurRad="40000" dist="23000" dir="5400000" rotWithShape="0">
              <a:srgbClr val="000000">
                <a:alpha val="35000"/>
              </a:srgbClr>
            </a:outerShdw>
          </a:effectLst>
        </p:spPr>
        <p:txBody>
          <a:bodyPr spcFirstLastPara="0" vert="horz" wrap="square" lIns="64963" tIns="53533" rIns="64963" bIns="53533" numCol="1" spcCol="1270" anchor="t" anchorCtr="0">
            <a:noAutofit/>
          </a:bodyPr>
          <a:lstStyle/>
          <a:p>
            <a:pPr defTabSz="800100">
              <a:lnSpc>
                <a:spcPct val="90000"/>
              </a:lnSpc>
            </a:pPr>
            <a:r>
              <a:rPr lang="en-US" sz="1500" b="1" kern="0" dirty="0">
                <a:solidFill>
                  <a:srgbClr val="FFFFFF"/>
                </a:solidFill>
                <a:latin typeface="Lucida Sans"/>
              </a:rPr>
              <a:t>Data Package</a:t>
            </a:r>
          </a:p>
        </p:txBody>
      </p:sp>
      <p:pic>
        <p:nvPicPr>
          <p:cNvPr id="56" name="Picture 2"/>
          <p:cNvPicPr>
            <a:picLocks noChangeAspect="1" noChangeArrowheads="1"/>
          </p:cNvPicPr>
          <p:nvPr/>
        </p:nvPicPr>
        <p:blipFill>
          <a:blip r:embed="rId3" cstate="print">
            <a:grayscl/>
          </a:blip>
          <a:srcRect/>
          <a:stretch>
            <a:fillRect/>
          </a:stretch>
        </p:blipFill>
        <p:spPr bwMode="auto">
          <a:xfrm>
            <a:off x="1280097" y="1305173"/>
            <a:ext cx="1092662" cy="297059"/>
          </a:xfrm>
          <a:prstGeom prst="rect">
            <a:avLst/>
          </a:prstGeom>
          <a:noFill/>
          <a:ln w="9525">
            <a:noFill/>
            <a:miter lim="800000"/>
            <a:headEnd/>
            <a:tailEnd/>
          </a:ln>
          <a:effectLst/>
        </p:spPr>
      </p:pic>
      <p:pic>
        <p:nvPicPr>
          <p:cNvPr id="57" name="Picture 3"/>
          <p:cNvPicPr>
            <a:picLocks noChangeAspect="1" noChangeArrowheads="1"/>
          </p:cNvPicPr>
          <p:nvPr/>
        </p:nvPicPr>
        <p:blipFill>
          <a:blip r:embed="rId4" cstate="print">
            <a:grayscl/>
          </a:blip>
          <a:srcRect/>
          <a:stretch>
            <a:fillRect/>
          </a:stretch>
        </p:blipFill>
        <p:spPr bwMode="auto">
          <a:xfrm>
            <a:off x="2448834" y="1305173"/>
            <a:ext cx="1092662" cy="859973"/>
          </a:xfrm>
          <a:prstGeom prst="rect">
            <a:avLst/>
          </a:prstGeom>
          <a:noFill/>
          <a:ln w="9525">
            <a:noFill/>
            <a:miter lim="800000"/>
            <a:headEnd/>
            <a:tailEnd/>
          </a:ln>
          <a:effectLst/>
        </p:spPr>
      </p:pic>
      <p:pic>
        <p:nvPicPr>
          <p:cNvPr id="58" name="Picture 4"/>
          <p:cNvPicPr>
            <a:picLocks noChangeAspect="1" noChangeArrowheads="1"/>
          </p:cNvPicPr>
          <p:nvPr/>
        </p:nvPicPr>
        <p:blipFill>
          <a:blip r:embed="rId5" cstate="print">
            <a:grayscl/>
          </a:blip>
          <a:srcRect/>
          <a:stretch>
            <a:fillRect/>
          </a:stretch>
        </p:blipFill>
        <p:spPr bwMode="auto">
          <a:xfrm>
            <a:off x="3617571" y="1305172"/>
            <a:ext cx="1092662" cy="933782"/>
          </a:xfrm>
          <a:prstGeom prst="rect">
            <a:avLst/>
          </a:prstGeom>
          <a:noFill/>
          <a:ln w="9525">
            <a:noFill/>
            <a:miter lim="800000"/>
            <a:headEnd/>
            <a:tailEnd/>
          </a:ln>
          <a:effectLst/>
        </p:spPr>
      </p:pic>
      <p:pic>
        <p:nvPicPr>
          <p:cNvPr id="59" name="Picture 5"/>
          <p:cNvPicPr>
            <a:picLocks noChangeAspect="1" noChangeArrowheads="1"/>
          </p:cNvPicPr>
          <p:nvPr/>
        </p:nvPicPr>
        <p:blipFill>
          <a:blip r:embed="rId6" cstate="print">
            <a:grayscl/>
          </a:blip>
          <a:srcRect/>
          <a:stretch>
            <a:fillRect/>
          </a:stretch>
        </p:blipFill>
        <p:spPr bwMode="auto">
          <a:xfrm>
            <a:off x="5955045" y="1305173"/>
            <a:ext cx="1092662" cy="1026803"/>
          </a:xfrm>
          <a:prstGeom prst="rect">
            <a:avLst/>
          </a:prstGeom>
          <a:noFill/>
          <a:ln w="9525">
            <a:noFill/>
            <a:miter lim="800000"/>
            <a:headEnd/>
            <a:tailEnd/>
          </a:ln>
          <a:effectLst/>
        </p:spPr>
      </p:pic>
      <p:pic>
        <p:nvPicPr>
          <p:cNvPr id="60" name="Picture 2"/>
          <p:cNvPicPr>
            <a:picLocks noChangeAspect="1" noChangeArrowheads="1"/>
          </p:cNvPicPr>
          <p:nvPr/>
        </p:nvPicPr>
        <p:blipFill>
          <a:blip r:embed="rId7" cstate="print">
            <a:grayscl/>
          </a:blip>
          <a:srcRect/>
          <a:stretch>
            <a:fillRect/>
          </a:stretch>
        </p:blipFill>
        <p:spPr bwMode="auto">
          <a:xfrm>
            <a:off x="4786308" y="1305173"/>
            <a:ext cx="1092662" cy="799568"/>
          </a:xfrm>
          <a:prstGeom prst="rect">
            <a:avLst/>
          </a:prstGeom>
          <a:noFill/>
          <a:ln w="9525">
            <a:noFill/>
            <a:miter lim="800000"/>
            <a:headEnd/>
            <a:tailEnd/>
          </a:ln>
          <a:effectLst/>
        </p:spPr>
      </p:pic>
      <p:sp>
        <p:nvSpPr>
          <p:cNvPr id="61" name="TextBox 60"/>
          <p:cNvSpPr txBox="1"/>
          <p:nvPr/>
        </p:nvSpPr>
        <p:spPr>
          <a:xfrm>
            <a:off x="1474471" y="1097684"/>
            <a:ext cx="701667" cy="276999"/>
          </a:xfrm>
          <a:prstGeom prst="rect">
            <a:avLst/>
          </a:prstGeom>
          <a:noFill/>
        </p:spPr>
        <p:txBody>
          <a:bodyPr wrap="none" rtlCol="0">
            <a:spAutoFit/>
          </a:bodyPr>
          <a:lstStyle/>
          <a:p>
            <a:r>
              <a:rPr lang="en-US" sz="1200" b="1" dirty="0">
                <a:solidFill>
                  <a:schemeClr val="bg1"/>
                </a:solidFill>
              </a:rPr>
              <a:t>Request</a:t>
            </a:r>
          </a:p>
        </p:txBody>
      </p:sp>
      <p:sp>
        <p:nvSpPr>
          <p:cNvPr id="62" name="TextBox 61"/>
          <p:cNvSpPr txBox="1"/>
          <p:nvPr/>
        </p:nvSpPr>
        <p:spPr>
          <a:xfrm>
            <a:off x="2683353" y="1097684"/>
            <a:ext cx="655949" cy="276999"/>
          </a:xfrm>
          <a:prstGeom prst="rect">
            <a:avLst/>
          </a:prstGeom>
          <a:noFill/>
        </p:spPr>
        <p:txBody>
          <a:bodyPr wrap="none" rtlCol="0">
            <a:spAutoFit/>
          </a:bodyPr>
          <a:lstStyle/>
          <a:p>
            <a:r>
              <a:rPr lang="en-US" sz="1200" b="1" dirty="0">
                <a:solidFill>
                  <a:schemeClr val="bg1"/>
                </a:solidFill>
              </a:rPr>
              <a:t>Sample</a:t>
            </a:r>
          </a:p>
        </p:txBody>
      </p:sp>
      <p:sp>
        <p:nvSpPr>
          <p:cNvPr id="63" name="TextBox 62"/>
          <p:cNvSpPr txBox="1"/>
          <p:nvPr/>
        </p:nvSpPr>
        <p:spPr>
          <a:xfrm>
            <a:off x="3818618" y="1097684"/>
            <a:ext cx="698204" cy="276999"/>
          </a:xfrm>
          <a:prstGeom prst="rect">
            <a:avLst/>
          </a:prstGeom>
          <a:noFill/>
        </p:spPr>
        <p:txBody>
          <a:bodyPr wrap="none" rtlCol="0">
            <a:spAutoFit/>
          </a:bodyPr>
          <a:lstStyle/>
          <a:p>
            <a:r>
              <a:rPr lang="en-US" sz="1200" b="1" dirty="0">
                <a:solidFill>
                  <a:schemeClr val="bg1"/>
                </a:solidFill>
              </a:rPr>
              <a:t>Method</a:t>
            </a:r>
          </a:p>
        </p:txBody>
      </p:sp>
      <p:sp>
        <p:nvSpPr>
          <p:cNvPr id="64" name="TextBox 63"/>
          <p:cNvSpPr txBox="1"/>
          <p:nvPr/>
        </p:nvSpPr>
        <p:spPr>
          <a:xfrm>
            <a:off x="5924984" y="1097684"/>
            <a:ext cx="1120500" cy="276999"/>
          </a:xfrm>
          <a:prstGeom prst="rect">
            <a:avLst/>
          </a:prstGeom>
          <a:noFill/>
        </p:spPr>
        <p:txBody>
          <a:bodyPr wrap="none" rtlCol="0">
            <a:spAutoFit/>
          </a:bodyPr>
          <a:lstStyle/>
          <a:p>
            <a:r>
              <a:rPr lang="en-US" sz="1200" b="1" dirty="0">
                <a:solidFill>
                  <a:schemeClr val="bg1"/>
                </a:solidFill>
              </a:rPr>
              <a:t>Data &amp; Results</a:t>
            </a:r>
          </a:p>
        </p:txBody>
      </p:sp>
      <p:sp>
        <p:nvSpPr>
          <p:cNvPr id="65" name="TextBox 64"/>
          <p:cNvSpPr txBox="1"/>
          <p:nvPr/>
        </p:nvSpPr>
        <p:spPr>
          <a:xfrm>
            <a:off x="5107831" y="1097684"/>
            <a:ext cx="437940" cy="276999"/>
          </a:xfrm>
          <a:prstGeom prst="rect">
            <a:avLst/>
          </a:prstGeom>
          <a:noFill/>
        </p:spPr>
        <p:txBody>
          <a:bodyPr wrap="none" rtlCol="0">
            <a:spAutoFit/>
          </a:bodyPr>
          <a:lstStyle/>
          <a:p>
            <a:r>
              <a:rPr lang="en-US" sz="1200" b="1" dirty="0">
                <a:solidFill>
                  <a:schemeClr val="bg1"/>
                </a:solidFill>
              </a:rPr>
              <a:t>Run</a:t>
            </a:r>
          </a:p>
        </p:txBody>
      </p:sp>
      <p:sp>
        <p:nvSpPr>
          <p:cNvPr id="66" name="Cube 65"/>
          <p:cNvSpPr/>
          <p:nvPr/>
        </p:nvSpPr>
        <p:spPr>
          <a:xfrm>
            <a:off x="2450340" y="2904413"/>
            <a:ext cx="1773650" cy="730741"/>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750" dirty="0"/>
              <a:t>Chromatogram 2D HDF</a:t>
            </a:r>
          </a:p>
        </p:txBody>
      </p:sp>
      <p:pic>
        <p:nvPicPr>
          <p:cNvPr id="67" name="Picture 5" descr="C:\Users\christoph.weidmann\ownCloud\Share\MO'S\2D-whiteBackground.png"/>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63255" y="3103509"/>
            <a:ext cx="1504243" cy="512736"/>
          </a:xfrm>
          <a:prstGeom prst="rect">
            <a:avLst/>
          </a:prstGeom>
          <a:noFill/>
          <a:ln w="190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68" name="Cube 67"/>
          <p:cNvSpPr/>
          <p:nvPr/>
        </p:nvSpPr>
        <p:spPr>
          <a:xfrm>
            <a:off x="4699410" y="2904413"/>
            <a:ext cx="1255635" cy="73074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750" dirty="0"/>
              <a:t>Chromatogram 2D HDF</a:t>
            </a:r>
          </a:p>
        </p:txBody>
      </p:sp>
      <p:sp>
        <p:nvSpPr>
          <p:cNvPr id="69" name="TextBox 68"/>
          <p:cNvSpPr txBox="1"/>
          <p:nvPr/>
        </p:nvSpPr>
        <p:spPr>
          <a:xfrm>
            <a:off x="4690985" y="2391966"/>
            <a:ext cx="1398011" cy="276999"/>
          </a:xfrm>
          <a:prstGeom prst="rect">
            <a:avLst/>
          </a:prstGeom>
          <a:noFill/>
        </p:spPr>
        <p:txBody>
          <a:bodyPr wrap="none" rtlCol="0">
            <a:spAutoFit/>
          </a:bodyPr>
          <a:lstStyle/>
          <a:p>
            <a:r>
              <a:rPr lang="en-US" sz="1200" b="1" dirty="0">
                <a:solidFill>
                  <a:schemeClr val="bg1"/>
                </a:solidFill>
              </a:rPr>
              <a:t>Chromatogram: 3D</a:t>
            </a:r>
          </a:p>
        </p:txBody>
      </p:sp>
      <p:sp>
        <p:nvSpPr>
          <p:cNvPr id="70" name="Rectangle 69"/>
          <p:cNvSpPr/>
          <p:nvPr/>
        </p:nvSpPr>
        <p:spPr>
          <a:xfrm>
            <a:off x="5994030" y="1622142"/>
            <a:ext cx="245586" cy="3117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 name="TextBox 70"/>
          <p:cNvSpPr txBox="1"/>
          <p:nvPr/>
        </p:nvSpPr>
        <p:spPr>
          <a:xfrm>
            <a:off x="2684347" y="2391966"/>
            <a:ext cx="1398011" cy="276999"/>
          </a:xfrm>
          <a:prstGeom prst="rect">
            <a:avLst/>
          </a:prstGeom>
          <a:noFill/>
        </p:spPr>
        <p:txBody>
          <a:bodyPr wrap="none" rtlCol="0">
            <a:spAutoFit/>
          </a:bodyPr>
          <a:lstStyle/>
          <a:p>
            <a:r>
              <a:rPr lang="en-US" sz="1200" b="1" dirty="0">
                <a:solidFill>
                  <a:schemeClr val="bg1"/>
                </a:solidFill>
              </a:rPr>
              <a:t>Chromatogram: 2D</a:t>
            </a:r>
          </a:p>
        </p:txBody>
      </p:sp>
      <p:cxnSp>
        <p:nvCxnSpPr>
          <p:cNvPr id="72" name="Straight Arrow Connector 33"/>
          <p:cNvCxnSpPr>
            <a:endCxn id="68" idx="0"/>
          </p:cNvCxnSpPr>
          <p:nvPr/>
        </p:nvCxnSpPr>
        <p:spPr>
          <a:xfrm rot="5400000">
            <a:off x="5682674" y="2085709"/>
            <a:ext cx="557411" cy="1079996"/>
          </a:xfrm>
          <a:prstGeom prst="bentConnector3">
            <a:avLst>
              <a:gd name="adj1" fmla="val 50000"/>
            </a:avLst>
          </a:prstGeom>
          <a:ln>
            <a:solidFill>
              <a:schemeClr val="bg1">
                <a:lumMod val="95000"/>
              </a:schemeClr>
            </a:solidFill>
            <a:tailEnd type="arrow"/>
          </a:ln>
        </p:spPr>
        <p:style>
          <a:lnRef idx="2">
            <a:schemeClr val="dk1"/>
          </a:lnRef>
          <a:fillRef idx="0">
            <a:schemeClr val="dk1"/>
          </a:fillRef>
          <a:effectRef idx="1">
            <a:schemeClr val="dk1"/>
          </a:effectRef>
          <a:fontRef idx="minor">
            <a:schemeClr val="tx1"/>
          </a:fontRef>
        </p:style>
      </p:cxnSp>
      <p:cxnSp>
        <p:nvCxnSpPr>
          <p:cNvPr id="73" name="Straight Arrow Connector 33"/>
          <p:cNvCxnSpPr>
            <a:endCxn id="66" idx="0"/>
          </p:cNvCxnSpPr>
          <p:nvPr/>
        </p:nvCxnSpPr>
        <p:spPr>
          <a:xfrm rot="5400000">
            <a:off x="4687642" y="1090678"/>
            <a:ext cx="557411" cy="3070059"/>
          </a:xfrm>
          <a:prstGeom prst="bentConnector3">
            <a:avLst>
              <a:gd name="adj1" fmla="val 50000"/>
            </a:avLst>
          </a:prstGeom>
          <a:ln>
            <a:solidFill>
              <a:schemeClr val="bg1">
                <a:lumMod val="95000"/>
              </a:schemeClr>
            </a:solidFill>
            <a:tailEnd type="arrow"/>
          </a:ln>
        </p:spPr>
        <p:style>
          <a:lnRef idx="2">
            <a:schemeClr val="dk1"/>
          </a:lnRef>
          <a:fillRef idx="0">
            <a:schemeClr val="dk1"/>
          </a:fillRef>
          <a:effectRef idx="1">
            <a:schemeClr val="dk1"/>
          </a:effectRef>
          <a:fontRef idx="minor">
            <a:schemeClr val="tx1"/>
          </a:fontRef>
        </p:style>
      </p:cxnSp>
      <p:grpSp>
        <p:nvGrpSpPr>
          <p:cNvPr id="74" name="Group 73"/>
          <p:cNvGrpSpPr/>
          <p:nvPr/>
        </p:nvGrpSpPr>
        <p:grpSpPr>
          <a:xfrm>
            <a:off x="5174891" y="4082894"/>
            <a:ext cx="876916" cy="563314"/>
            <a:chOff x="6468943" y="5495529"/>
            <a:chExt cx="1318396" cy="872972"/>
          </a:xfrm>
        </p:grpSpPr>
        <p:sp>
          <p:nvSpPr>
            <p:cNvPr id="75" name="Rectangle 74"/>
            <p:cNvSpPr/>
            <p:nvPr/>
          </p:nvSpPr>
          <p:spPr>
            <a:xfrm>
              <a:off x="6468943" y="5495529"/>
              <a:ext cx="1318396" cy="8729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6" name="Group 75"/>
            <p:cNvGrpSpPr/>
            <p:nvPr/>
          </p:nvGrpSpPr>
          <p:grpSpPr>
            <a:xfrm>
              <a:off x="6645756" y="5584052"/>
              <a:ext cx="1022826" cy="714931"/>
              <a:chOff x="841829" y="566057"/>
              <a:chExt cx="4499428" cy="3027710"/>
            </a:xfrm>
          </p:grpSpPr>
          <p:sp>
            <p:nvSpPr>
              <p:cNvPr id="77" name="Rectangle 76"/>
              <p:cNvSpPr/>
              <p:nvPr/>
            </p:nvSpPr>
            <p:spPr>
              <a:xfrm>
                <a:off x="841829" y="566057"/>
                <a:ext cx="3792119" cy="302771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Parallelogram 77"/>
              <p:cNvSpPr/>
              <p:nvPr/>
            </p:nvSpPr>
            <p:spPr>
              <a:xfrm>
                <a:off x="841829" y="1182813"/>
                <a:ext cx="4499428" cy="2410954"/>
              </a:xfrm>
              <a:prstGeom prst="parallelogram">
                <a:avLst>
                  <a:gd name="adj" fmla="val 2267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9" name="Group 78"/>
              <p:cNvGrpSpPr/>
              <p:nvPr/>
            </p:nvGrpSpPr>
            <p:grpSpPr>
              <a:xfrm>
                <a:off x="1814096" y="1248231"/>
                <a:ext cx="2819852" cy="2177143"/>
                <a:chOff x="1814096" y="1248231"/>
                <a:chExt cx="2819852" cy="2177143"/>
              </a:xfrm>
            </p:grpSpPr>
            <p:sp>
              <p:nvSpPr>
                <p:cNvPr id="80" name="Bent Arrow 79"/>
                <p:cNvSpPr/>
                <p:nvPr/>
              </p:nvSpPr>
              <p:spPr>
                <a:xfrm flipV="1">
                  <a:off x="1814096" y="1778004"/>
                  <a:ext cx="1059543" cy="1480458"/>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81" name="Bent Arrow 80"/>
                <p:cNvSpPr/>
                <p:nvPr/>
              </p:nvSpPr>
              <p:spPr>
                <a:xfrm flipV="1">
                  <a:off x="1814096" y="1248231"/>
                  <a:ext cx="1059543" cy="1074058"/>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82" name="Group 81"/>
                <p:cNvGrpSpPr/>
                <p:nvPr/>
              </p:nvGrpSpPr>
              <p:grpSpPr>
                <a:xfrm>
                  <a:off x="2343868" y="1589317"/>
                  <a:ext cx="1074056" cy="783771"/>
                  <a:chOff x="2685144" y="1973942"/>
                  <a:chExt cx="1393370" cy="783771"/>
                </a:xfrm>
              </p:grpSpPr>
              <p:sp>
                <p:nvSpPr>
                  <p:cNvPr id="90" name="Rectangle 89"/>
                  <p:cNvSpPr/>
                  <p:nvPr/>
                </p:nvSpPr>
                <p:spPr>
                  <a:xfrm>
                    <a:off x="2685144" y="1973942"/>
                    <a:ext cx="1175658" cy="7837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1" name="Parallelogram 90"/>
                  <p:cNvSpPr/>
                  <p:nvPr/>
                </p:nvSpPr>
                <p:spPr>
                  <a:xfrm>
                    <a:off x="2685144" y="2133599"/>
                    <a:ext cx="1393370" cy="624114"/>
                  </a:xfrm>
                  <a:prstGeom prst="parallelogram">
                    <a:avLst>
                      <a:gd name="adj" fmla="val 2267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3" name="Right Arrow 82"/>
                <p:cNvSpPr/>
                <p:nvPr/>
              </p:nvSpPr>
              <p:spPr>
                <a:xfrm>
                  <a:off x="2343868" y="2721433"/>
                  <a:ext cx="1952172" cy="53702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84" name="Group 83"/>
                <p:cNvGrpSpPr/>
                <p:nvPr/>
              </p:nvGrpSpPr>
              <p:grpSpPr>
                <a:xfrm>
                  <a:off x="2343868" y="2641603"/>
                  <a:ext cx="1074056" cy="783771"/>
                  <a:chOff x="2685144" y="1973942"/>
                  <a:chExt cx="1393370" cy="783771"/>
                </a:xfrm>
              </p:grpSpPr>
              <p:sp>
                <p:nvSpPr>
                  <p:cNvPr id="88" name="Rectangle 87"/>
                  <p:cNvSpPr/>
                  <p:nvPr/>
                </p:nvSpPr>
                <p:spPr>
                  <a:xfrm>
                    <a:off x="2685144" y="1973942"/>
                    <a:ext cx="1175658" cy="7837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Parallelogram 88"/>
                  <p:cNvSpPr/>
                  <p:nvPr/>
                </p:nvSpPr>
                <p:spPr>
                  <a:xfrm>
                    <a:off x="2685144" y="2133599"/>
                    <a:ext cx="1393370" cy="624114"/>
                  </a:xfrm>
                  <a:prstGeom prst="parallelogram">
                    <a:avLst>
                      <a:gd name="adj" fmla="val 2267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5" name="Group 84"/>
                <p:cNvGrpSpPr/>
                <p:nvPr/>
              </p:nvGrpSpPr>
              <p:grpSpPr>
                <a:xfrm>
                  <a:off x="3559892" y="2641602"/>
                  <a:ext cx="1074056" cy="783771"/>
                  <a:chOff x="2685144" y="1973942"/>
                  <a:chExt cx="1393370" cy="783771"/>
                </a:xfrm>
              </p:grpSpPr>
              <p:sp>
                <p:nvSpPr>
                  <p:cNvPr id="86" name="Rectangle 85"/>
                  <p:cNvSpPr/>
                  <p:nvPr/>
                </p:nvSpPr>
                <p:spPr>
                  <a:xfrm>
                    <a:off x="2685144" y="1973942"/>
                    <a:ext cx="1175658" cy="7837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Parallelogram 86"/>
                  <p:cNvSpPr/>
                  <p:nvPr/>
                </p:nvSpPr>
                <p:spPr>
                  <a:xfrm>
                    <a:off x="2685144" y="2133599"/>
                    <a:ext cx="1393370" cy="624114"/>
                  </a:xfrm>
                  <a:prstGeom prst="parallelogram">
                    <a:avLst>
                      <a:gd name="adj" fmla="val 2267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grpSp>
      <p:pic>
        <p:nvPicPr>
          <p:cNvPr id="9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63505" y="4082895"/>
            <a:ext cx="483521" cy="56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8709" y="4082895"/>
            <a:ext cx="481409" cy="56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8398" y="3103510"/>
            <a:ext cx="1554366" cy="5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0232" y="3103510"/>
            <a:ext cx="1035278" cy="5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6" name="Straight Arrow Connector 33"/>
          <p:cNvCxnSpPr/>
          <p:nvPr/>
        </p:nvCxnSpPr>
        <p:spPr>
          <a:xfrm>
            <a:off x="6805748" y="2344403"/>
            <a:ext cx="0" cy="1574455"/>
          </a:xfrm>
          <a:prstGeom prst="straightConnector1">
            <a:avLst/>
          </a:prstGeom>
          <a:ln>
            <a:solidFill>
              <a:schemeClr val="bg1">
                <a:lumMod val="95000"/>
              </a:schemeClr>
            </a:solidFill>
            <a:tailEnd type="arrow"/>
          </a:ln>
        </p:spPr>
        <p:style>
          <a:lnRef idx="2">
            <a:schemeClr val="dk1"/>
          </a:lnRef>
          <a:fillRef idx="0">
            <a:schemeClr val="dk1"/>
          </a:fillRef>
          <a:effectRef idx="1">
            <a:schemeClr val="dk1"/>
          </a:effectRef>
          <a:fontRef idx="minor">
            <a:schemeClr val="tx1"/>
          </a:fontRef>
        </p:style>
      </p:cxnSp>
      <p:grpSp>
        <p:nvGrpSpPr>
          <p:cNvPr id="97" name="Group 96"/>
          <p:cNvGrpSpPr/>
          <p:nvPr/>
        </p:nvGrpSpPr>
        <p:grpSpPr>
          <a:xfrm>
            <a:off x="4171800" y="4082895"/>
            <a:ext cx="481409" cy="563314"/>
            <a:chOff x="10790504" y="2511318"/>
            <a:chExt cx="641879" cy="751085"/>
          </a:xfrm>
        </p:grpSpPr>
        <p:pic>
          <p:nvPicPr>
            <p:cNvPr id="9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90504" y="2511318"/>
              <a:ext cx="641879" cy="75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98"/>
            <p:cNvPicPr>
              <a:picLocks noChangeAspect="1"/>
            </p:cNvPicPr>
            <p:nvPr/>
          </p:nvPicPr>
          <p:blipFill>
            <a:blip r:embed="rId14"/>
            <a:stretch>
              <a:fillRect/>
            </a:stretch>
          </p:blipFill>
          <p:spPr>
            <a:xfrm>
              <a:off x="10875412" y="2720424"/>
              <a:ext cx="462250" cy="405446"/>
            </a:xfrm>
            <a:prstGeom prst="rect">
              <a:avLst/>
            </a:prstGeom>
          </p:spPr>
        </p:pic>
      </p:grpSp>
    </p:spTree>
    <p:extLst>
      <p:ext uri="{BB962C8B-B14F-4D97-AF65-F5344CB8AC3E}">
        <p14:creationId xmlns:p14="http://schemas.microsoft.com/office/powerpoint/2010/main" val="344581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E1C6C-2A23-4F76-BD9A-A44772B735E8}"/>
              </a:ext>
            </a:extLst>
          </p:cNvPr>
          <p:cNvSpPr>
            <a:spLocks noGrp="1"/>
          </p:cNvSpPr>
          <p:nvPr>
            <p:ph idx="1"/>
          </p:nvPr>
        </p:nvSpPr>
        <p:spPr/>
        <p:txBody>
          <a:bodyPr>
            <a:normAutofit fontScale="92500" lnSpcReduction="20000"/>
          </a:bodyPr>
          <a:lstStyle/>
          <a:p>
            <a:r>
              <a:rPr lang="en-GB" dirty="0"/>
              <a:t>Allotrope provides libraries to access ADF in Java and .NET</a:t>
            </a:r>
          </a:p>
          <a:p>
            <a:r>
              <a:rPr lang="en-GB" dirty="0"/>
              <a:t>The Java libraries sit on top of the native HDF library, and add ADF-specific functionality such as audit trails, as well as enforcing the ADF structure inside the HDF files</a:t>
            </a:r>
          </a:p>
          <a:p>
            <a:r>
              <a:rPr lang="en-GB" dirty="0"/>
              <a:t>.NET libraries are </a:t>
            </a:r>
            <a:r>
              <a:rPr lang="en-GB" dirty="0" err="1"/>
              <a:t>transpiled</a:t>
            </a:r>
            <a:r>
              <a:rPr lang="en-GB" dirty="0"/>
              <a:t> from the Java libraries to maintain a consistent codebase</a:t>
            </a:r>
          </a:p>
          <a:p>
            <a:endParaRPr lang="en-GB" dirty="0"/>
          </a:p>
        </p:txBody>
      </p:sp>
      <p:sp>
        <p:nvSpPr>
          <p:cNvPr id="3" name="Title 2">
            <a:extLst>
              <a:ext uri="{FF2B5EF4-FFF2-40B4-BE49-F238E27FC236}">
                <a16:creationId xmlns:a16="http://schemas.microsoft.com/office/drawing/2014/main" id="{D3D5C240-BBF5-4C87-9110-1D11982E7E65}"/>
              </a:ext>
            </a:extLst>
          </p:cNvPr>
          <p:cNvSpPr>
            <a:spLocks noGrp="1"/>
          </p:cNvSpPr>
          <p:nvPr>
            <p:ph type="title"/>
          </p:nvPr>
        </p:nvSpPr>
        <p:spPr/>
        <p:txBody>
          <a:bodyPr/>
          <a:lstStyle/>
          <a:p>
            <a:r>
              <a:rPr lang="en-GB" dirty="0"/>
              <a:t>ADF Architecture</a:t>
            </a:r>
          </a:p>
        </p:txBody>
      </p:sp>
      <p:sp>
        <p:nvSpPr>
          <p:cNvPr id="4" name="Date Placeholder 3">
            <a:extLst>
              <a:ext uri="{FF2B5EF4-FFF2-40B4-BE49-F238E27FC236}">
                <a16:creationId xmlns:a16="http://schemas.microsoft.com/office/drawing/2014/main" id="{C87DBEA8-B59A-477E-BB9B-CB5C7BBF4B12}"/>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585A7522-22B8-4126-B78A-91E61E8637E6}"/>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1E7913C8-DE7C-49B4-B4DF-56494CA54A7A}"/>
              </a:ext>
            </a:extLst>
          </p:cNvPr>
          <p:cNvSpPr>
            <a:spLocks noGrp="1"/>
          </p:cNvSpPr>
          <p:nvPr>
            <p:ph type="sldNum" sz="quarter" idx="12"/>
          </p:nvPr>
        </p:nvSpPr>
        <p:spPr/>
        <p:txBody>
          <a:bodyPr/>
          <a:lstStyle/>
          <a:p>
            <a:r>
              <a:rPr lang="en-US"/>
              <a:t>Page | </a:t>
            </a:r>
            <a:fld id="{95943BB4-EBD8-4800-8747-241FB58C5791}" type="slidenum">
              <a:rPr lang="en-US" smtClean="0"/>
              <a:pPr/>
              <a:t>13</a:t>
            </a:fld>
            <a:endParaRPr lang="en-US" dirty="0"/>
          </a:p>
        </p:txBody>
      </p:sp>
    </p:spTree>
    <p:extLst>
      <p:ext uri="{BB962C8B-B14F-4D97-AF65-F5344CB8AC3E}">
        <p14:creationId xmlns:p14="http://schemas.microsoft.com/office/powerpoint/2010/main" val="36358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ADF API Architecture</a:t>
            </a:r>
          </a:p>
        </p:txBody>
      </p:sp>
      <p:sp>
        <p:nvSpPr>
          <p:cNvPr id="4" name="Date Placeholder 3"/>
          <p:cNvSpPr>
            <a:spLocks noGrp="1"/>
          </p:cNvSpPr>
          <p:nvPr>
            <p:ph type="dt" sz="half" idx="10"/>
          </p:nvPr>
        </p:nvSpPr>
        <p:spPr/>
        <p:txBody>
          <a:bodyPr/>
          <a:lstStyle/>
          <a:p>
            <a:r>
              <a:rPr lang="en-US" dirty="0"/>
              <a:t>© 2018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r>
              <a:rPr lang="en-US"/>
              <a:t>Page | </a:t>
            </a:r>
            <a:fld id="{95943BB4-EBD8-4800-8747-241FB58C5791}" type="slidenum">
              <a:rPr lang="en-US" smtClean="0"/>
              <a:pPr/>
              <a:t>14</a:t>
            </a:fld>
            <a:endParaRPr lang="en-US" dirty="0"/>
          </a:p>
        </p:txBody>
      </p:sp>
      <p:pic>
        <p:nvPicPr>
          <p:cNvPr id="13" name="Picture 12">
            <a:extLst>
              <a:ext uri="{FF2B5EF4-FFF2-40B4-BE49-F238E27FC236}">
                <a16:creationId xmlns:a16="http://schemas.microsoft.com/office/drawing/2014/main" id="{B8AA36D8-4046-4ED4-AE59-190231992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 y="1428750"/>
            <a:ext cx="8222049" cy="2209800"/>
          </a:xfrm>
          <a:prstGeom prst="rect">
            <a:avLst/>
          </a:prstGeom>
        </p:spPr>
      </p:pic>
    </p:spTree>
    <p:extLst>
      <p:ext uri="{BB962C8B-B14F-4D97-AF65-F5344CB8AC3E}">
        <p14:creationId xmlns:p14="http://schemas.microsoft.com/office/powerpoint/2010/main" val="142861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E1C6C-2A23-4F76-BD9A-A44772B735E8}"/>
              </a:ext>
            </a:extLst>
          </p:cNvPr>
          <p:cNvSpPr>
            <a:spLocks noGrp="1"/>
          </p:cNvSpPr>
          <p:nvPr>
            <p:ph idx="1"/>
          </p:nvPr>
        </p:nvSpPr>
        <p:spPr/>
        <p:txBody>
          <a:bodyPr>
            <a:normAutofit fontScale="85000" lnSpcReduction="20000"/>
          </a:bodyPr>
          <a:lstStyle/>
          <a:p>
            <a:r>
              <a:rPr lang="en-GB" dirty="0"/>
              <a:t>Each of the three ADF layers is a top-level group in the HDF file</a:t>
            </a:r>
          </a:p>
          <a:p>
            <a:pPr lvl="1"/>
            <a:r>
              <a:rPr lang="en-GB" dirty="0"/>
              <a:t>data-package</a:t>
            </a:r>
          </a:p>
          <a:p>
            <a:pPr lvl="1"/>
            <a:r>
              <a:rPr lang="en-GB" dirty="0"/>
              <a:t>data-cubes</a:t>
            </a:r>
          </a:p>
          <a:p>
            <a:pPr lvl="1"/>
            <a:r>
              <a:rPr lang="en-GB" dirty="0"/>
              <a:t>data-description</a:t>
            </a:r>
          </a:p>
          <a:p>
            <a:r>
              <a:rPr lang="en-GB" dirty="0"/>
              <a:t>Auxiliary features are also stored as top-level groups in HDF</a:t>
            </a:r>
          </a:p>
          <a:p>
            <a:pPr lvl="1"/>
            <a:r>
              <a:rPr lang="en-GB" dirty="0"/>
              <a:t>audit-trail</a:t>
            </a:r>
          </a:p>
          <a:p>
            <a:pPr lvl="1"/>
            <a:r>
              <a:rPr lang="en-GB" dirty="0"/>
              <a:t>named-graphs</a:t>
            </a:r>
          </a:p>
        </p:txBody>
      </p:sp>
      <p:sp>
        <p:nvSpPr>
          <p:cNvPr id="3" name="Title 2">
            <a:extLst>
              <a:ext uri="{FF2B5EF4-FFF2-40B4-BE49-F238E27FC236}">
                <a16:creationId xmlns:a16="http://schemas.microsoft.com/office/drawing/2014/main" id="{D3D5C240-BBF5-4C87-9110-1D11982E7E65}"/>
              </a:ext>
            </a:extLst>
          </p:cNvPr>
          <p:cNvSpPr>
            <a:spLocks noGrp="1"/>
          </p:cNvSpPr>
          <p:nvPr>
            <p:ph type="title"/>
          </p:nvPr>
        </p:nvSpPr>
        <p:spPr/>
        <p:txBody>
          <a:bodyPr/>
          <a:lstStyle/>
          <a:p>
            <a:r>
              <a:rPr lang="en-GB" dirty="0"/>
              <a:t>ADF – Internal Structure</a:t>
            </a:r>
          </a:p>
        </p:txBody>
      </p:sp>
      <p:sp>
        <p:nvSpPr>
          <p:cNvPr id="4" name="Date Placeholder 3">
            <a:extLst>
              <a:ext uri="{FF2B5EF4-FFF2-40B4-BE49-F238E27FC236}">
                <a16:creationId xmlns:a16="http://schemas.microsoft.com/office/drawing/2014/main" id="{C87DBEA8-B59A-477E-BB9B-CB5C7BBF4B12}"/>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585A7522-22B8-4126-B78A-91E61E8637E6}"/>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1E7913C8-DE7C-49B4-B4DF-56494CA54A7A}"/>
              </a:ext>
            </a:extLst>
          </p:cNvPr>
          <p:cNvSpPr>
            <a:spLocks noGrp="1"/>
          </p:cNvSpPr>
          <p:nvPr>
            <p:ph type="sldNum" sz="quarter" idx="12"/>
          </p:nvPr>
        </p:nvSpPr>
        <p:spPr/>
        <p:txBody>
          <a:bodyPr/>
          <a:lstStyle/>
          <a:p>
            <a:r>
              <a:rPr lang="en-US"/>
              <a:t>Page | </a:t>
            </a:r>
            <a:fld id="{95943BB4-EBD8-4800-8747-241FB58C5791}" type="slidenum">
              <a:rPr lang="en-US" smtClean="0"/>
              <a:pPr/>
              <a:t>15</a:t>
            </a:fld>
            <a:endParaRPr lang="en-US" dirty="0"/>
          </a:p>
        </p:txBody>
      </p:sp>
    </p:spTree>
    <p:extLst>
      <p:ext uri="{BB962C8B-B14F-4D97-AF65-F5344CB8AC3E}">
        <p14:creationId xmlns:p14="http://schemas.microsoft.com/office/powerpoint/2010/main" val="2166670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a:xfrm>
            <a:off x="457200" y="1200151"/>
            <a:ext cx="3886200" cy="3394472"/>
          </a:xfrm>
        </p:spPr>
        <p:txBody>
          <a:bodyPr>
            <a:normAutofit fontScale="70000" lnSpcReduction="20000"/>
          </a:bodyPr>
          <a:lstStyle/>
          <a:p>
            <a:r>
              <a:rPr lang="en-GB" dirty="0"/>
              <a:t>ADF uses a top-level data-package group to hold the filesystem layer</a:t>
            </a:r>
          </a:p>
          <a:p>
            <a:r>
              <a:rPr lang="en-GB" dirty="0"/>
              <a:t>Beneath this, folders are represented as HDF groups and files as HDF datasets</a:t>
            </a:r>
          </a:p>
          <a:p>
            <a:r>
              <a:rPr lang="en-GB" dirty="0"/>
              <a:t>Key metadata about individual files and folders are stored in the Data Description automatically by the ADF API</a:t>
            </a:r>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Structure - Data Package</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16</a:t>
            </a:fld>
            <a:endParaRPr lang="en-US" dirty="0"/>
          </a:p>
        </p:txBody>
      </p:sp>
      <p:pic>
        <p:nvPicPr>
          <p:cNvPr id="7" name="Picture 6">
            <a:extLst>
              <a:ext uri="{FF2B5EF4-FFF2-40B4-BE49-F238E27FC236}">
                <a16:creationId xmlns:a16="http://schemas.microsoft.com/office/drawing/2014/main" id="{519D7E58-D4A4-43B8-AF26-10A68687F6F9}"/>
              </a:ext>
            </a:extLst>
          </p:cNvPr>
          <p:cNvPicPr>
            <a:picLocks noChangeAspect="1"/>
          </p:cNvPicPr>
          <p:nvPr/>
        </p:nvPicPr>
        <p:blipFill>
          <a:blip r:embed="rId2"/>
          <a:stretch>
            <a:fillRect/>
          </a:stretch>
        </p:blipFill>
        <p:spPr>
          <a:xfrm>
            <a:off x="4876800" y="1181100"/>
            <a:ext cx="3543300" cy="2781300"/>
          </a:xfrm>
          <a:prstGeom prst="rect">
            <a:avLst/>
          </a:prstGeom>
        </p:spPr>
      </p:pic>
    </p:spTree>
    <p:extLst>
      <p:ext uri="{BB962C8B-B14F-4D97-AF65-F5344CB8AC3E}">
        <p14:creationId xmlns:p14="http://schemas.microsoft.com/office/powerpoint/2010/main" val="47203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a:xfrm>
            <a:off x="457200" y="1200151"/>
            <a:ext cx="8305800" cy="3394472"/>
          </a:xfrm>
        </p:spPr>
        <p:txBody>
          <a:bodyPr>
            <a:normAutofit lnSpcReduction="10000"/>
          </a:bodyPr>
          <a:lstStyle/>
          <a:p>
            <a:r>
              <a:rPr lang="en-GB" dirty="0"/>
              <a:t>ADF API encapsulates this structure and presents an object-oriented interface to users</a:t>
            </a:r>
          </a:p>
          <a:p>
            <a:pPr lvl="1"/>
            <a:r>
              <a:rPr lang="en-GB" dirty="0" err="1"/>
              <a:t>DpFiles</a:t>
            </a:r>
            <a:r>
              <a:rPr lang="en-GB" dirty="0"/>
              <a:t> and </a:t>
            </a:r>
            <a:r>
              <a:rPr lang="en-GB" dirty="0" err="1"/>
              <a:t>DpFolders</a:t>
            </a:r>
            <a:r>
              <a:rPr lang="en-GB" dirty="0"/>
              <a:t> classes enable read and write of the Data Package layer</a:t>
            </a:r>
          </a:p>
          <a:p>
            <a:r>
              <a:rPr lang="en-GB" dirty="0"/>
              <a:t>ADF API provides flags for some key HDF features like compression for data storage efficiency</a:t>
            </a:r>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API - Data Package</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17</a:t>
            </a:fld>
            <a:endParaRPr lang="en-US" dirty="0"/>
          </a:p>
        </p:txBody>
      </p:sp>
    </p:spTree>
    <p:extLst>
      <p:ext uri="{BB962C8B-B14F-4D97-AF65-F5344CB8AC3E}">
        <p14:creationId xmlns:p14="http://schemas.microsoft.com/office/powerpoint/2010/main" val="42221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p:txBody>
          <a:bodyPr>
            <a:normAutofit lnSpcReduction="10000"/>
          </a:bodyPr>
          <a:lstStyle/>
          <a:p>
            <a:r>
              <a:rPr lang="en-GB" dirty="0"/>
              <a:t>W3C provides an RDF Data Cube specification, for storing multi-dimensional data in a way that works with Linked Data approaches</a:t>
            </a:r>
          </a:p>
          <a:p>
            <a:pPr lvl="1"/>
            <a:r>
              <a:rPr lang="en-GB" dirty="0"/>
              <a:t>Also compatible with the ISO SDMX standard  </a:t>
            </a:r>
          </a:p>
          <a:p>
            <a:r>
              <a:rPr lang="en-GB" dirty="0"/>
              <a:t>ADF leverages this specification for storage of the raw (and sometimes processed) data generated by scientific instruments</a:t>
            </a:r>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Structure - Data Cubes</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18</a:t>
            </a:fld>
            <a:endParaRPr lang="en-US" dirty="0"/>
          </a:p>
        </p:txBody>
      </p:sp>
    </p:spTree>
    <p:extLst>
      <p:ext uri="{BB962C8B-B14F-4D97-AF65-F5344CB8AC3E}">
        <p14:creationId xmlns:p14="http://schemas.microsoft.com/office/powerpoint/2010/main" val="100584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a:xfrm>
            <a:off x="457200" y="1200151"/>
            <a:ext cx="3810000" cy="3394472"/>
          </a:xfrm>
        </p:spPr>
        <p:txBody>
          <a:bodyPr>
            <a:normAutofit fontScale="55000" lnSpcReduction="20000"/>
          </a:bodyPr>
          <a:lstStyle/>
          <a:p>
            <a:r>
              <a:rPr lang="en-GB" dirty="0"/>
              <a:t>RDF Data Cubes consist of </a:t>
            </a:r>
            <a:r>
              <a:rPr lang="en-GB" i="1" dirty="0"/>
              <a:t>measures</a:t>
            </a:r>
            <a:r>
              <a:rPr lang="en-GB" dirty="0"/>
              <a:t>, </a:t>
            </a:r>
            <a:r>
              <a:rPr lang="en-GB" i="1" dirty="0"/>
              <a:t>dimensions</a:t>
            </a:r>
            <a:r>
              <a:rPr lang="en-GB" dirty="0"/>
              <a:t>, and </a:t>
            </a:r>
            <a:r>
              <a:rPr lang="en-GB" i="1" dirty="0"/>
              <a:t>scales</a:t>
            </a:r>
          </a:p>
          <a:p>
            <a:pPr lvl="1"/>
            <a:r>
              <a:rPr lang="en-GB" i="1" dirty="0"/>
              <a:t>Measures </a:t>
            </a:r>
            <a:r>
              <a:rPr lang="en-GB" dirty="0"/>
              <a:t>are the observed values for a given dataset, e.g. intensity or m/z</a:t>
            </a:r>
          </a:p>
          <a:p>
            <a:pPr lvl="1"/>
            <a:r>
              <a:rPr lang="en-GB" i="1" dirty="0"/>
              <a:t>Dimensions</a:t>
            </a:r>
            <a:r>
              <a:rPr lang="en-GB" dirty="0"/>
              <a:t> are the controlled variables e.g. time or wavelength</a:t>
            </a:r>
          </a:p>
          <a:p>
            <a:pPr lvl="1"/>
            <a:r>
              <a:rPr lang="en-GB" i="1" dirty="0"/>
              <a:t>Scales </a:t>
            </a:r>
            <a:r>
              <a:rPr lang="en-GB" dirty="0"/>
              <a:t>are the values of the dimensions, which may be linear, nonlinear, or entirely arbitrary</a:t>
            </a:r>
          </a:p>
          <a:p>
            <a:r>
              <a:rPr lang="en-GB" dirty="0"/>
              <a:t>All three are referenced in the data description such that metadata can be linked to them</a:t>
            </a:r>
          </a:p>
          <a:p>
            <a:endParaRPr lang="en-GB" i="1" dirty="0"/>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Structure - Data Cubes</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19</a:t>
            </a:fld>
            <a:endParaRPr lang="en-US" dirty="0"/>
          </a:p>
        </p:txBody>
      </p:sp>
      <p:pic>
        <p:nvPicPr>
          <p:cNvPr id="9" name="Picture 8">
            <a:extLst>
              <a:ext uri="{FF2B5EF4-FFF2-40B4-BE49-F238E27FC236}">
                <a16:creationId xmlns:a16="http://schemas.microsoft.com/office/drawing/2014/main" id="{4E751F24-5CB2-42F5-8713-9A901CA78E61}"/>
              </a:ext>
            </a:extLst>
          </p:cNvPr>
          <p:cNvPicPr>
            <a:picLocks noChangeAspect="1"/>
          </p:cNvPicPr>
          <p:nvPr/>
        </p:nvPicPr>
        <p:blipFill>
          <a:blip r:embed="rId2"/>
          <a:stretch>
            <a:fillRect/>
          </a:stretch>
        </p:blipFill>
        <p:spPr>
          <a:xfrm>
            <a:off x="4361808" y="933078"/>
            <a:ext cx="4382784" cy="3747865"/>
          </a:xfrm>
          <a:prstGeom prst="rect">
            <a:avLst/>
          </a:prstGeom>
        </p:spPr>
      </p:pic>
    </p:spTree>
    <p:extLst>
      <p:ext uri="{BB962C8B-B14F-4D97-AF65-F5344CB8AC3E}">
        <p14:creationId xmlns:p14="http://schemas.microsoft.com/office/powerpoint/2010/main" val="236499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What is Allotrope?</a:t>
            </a:r>
          </a:p>
          <a:p>
            <a:r>
              <a:rPr lang="en-GB" dirty="0"/>
              <a:t>What is the Framework?</a:t>
            </a:r>
          </a:p>
          <a:p>
            <a:r>
              <a:rPr lang="en-GB" dirty="0"/>
              <a:t>What’s the architecture?</a:t>
            </a:r>
          </a:p>
          <a:p>
            <a:r>
              <a:rPr lang="en-GB" dirty="0"/>
              <a:t>How can it be used?</a:t>
            </a:r>
          </a:p>
          <a:p>
            <a:endParaRPr lang="en-US" dirty="0"/>
          </a:p>
          <a:p>
            <a:endParaRPr lang="en-GB" dirty="0"/>
          </a:p>
        </p:txBody>
      </p:sp>
      <p:sp>
        <p:nvSpPr>
          <p:cNvPr id="3" name="Title 2"/>
          <p:cNvSpPr>
            <a:spLocks noGrp="1"/>
          </p:cNvSpPr>
          <p:nvPr>
            <p:ph type="title"/>
          </p:nvPr>
        </p:nvSpPr>
        <p:spPr/>
        <p:txBody>
          <a:bodyPr/>
          <a:lstStyle/>
          <a:p>
            <a:r>
              <a:rPr lang="en-US" dirty="0"/>
              <a:t>Contents</a:t>
            </a:r>
            <a:endParaRPr lang="en-GB" dirty="0"/>
          </a:p>
        </p:txBody>
      </p:sp>
      <p:sp>
        <p:nvSpPr>
          <p:cNvPr id="4" name="Date Placeholder 3"/>
          <p:cNvSpPr>
            <a:spLocks noGrp="1"/>
          </p:cNvSpPr>
          <p:nvPr>
            <p:ph type="dt" sz="half" idx="10"/>
          </p:nvPr>
        </p:nvSpPr>
        <p:spPr/>
        <p:txBody>
          <a:bodyPr/>
          <a:lstStyle/>
          <a:p>
            <a:r>
              <a:rPr lang="en-US" dirty="0"/>
              <a:t>©2018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r>
              <a:rPr lang="en-US" dirty="0"/>
              <a:t>Page | </a:t>
            </a:r>
            <a:fld id="{95943BB4-EBD8-4800-8747-241FB58C5791}" type="slidenum">
              <a:rPr lang="en-US" smtClean="0"/>
              <a:pPr/>
              <a:t>2</a:t>
            </a:fld>
            <a:endParaRPr lang="en-US" dirty="0"/>
          </a:p>
        </p:txBody>
      </p:sp>
    </p:spTree>
    <p:extLst>
      <p:ext uri="{BB962C8B-B14F-4D97-AF65-F5344CB8AC3E}">
        <p14:creationId xmlns:p14="http://schemas.microsoft.com/office/powerpoint/2010/main" val="429455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a:xfrm>
            <a:off x="457200" y="1200151"/>
            <a:ext cx="3810000" cy="3394472"/>
          </a:xfrm>
        </p:spPr>
        <p:txBody>
          <a:bodyPr>
            <a:normAutofit fontScale="85000" lnSpcReduction="20000"/>
          </a:bodyPr>
          <a:lstStyle/>
          <a:p>
            <a:r>
              <a:rPr lang="en-GB" dirty="0"/>
              <a:t>Each </a:t>
            </a:r>
            <a:r>
              <a:rPr lang="en-GB" dirty="0" err="1"/>
              <a:t>datacube</a:t>
            </a:r>
            <a:r>
              <a:rPr lang="en-GB" dirty="0"/>
              <a:t> is an HDF group in ADF</a:t>
            </a:r>
          </a:p>
          <a:p>
            <a:r>
              <a:rPr lang="en-GB" dirty="0"/>
              <a:t>Measures and scales as datasets within the relevant groups for each cube</a:t>
            </a:r>
          </a:p>
          <a:p>
            <a:r>
              <a:rPr lang="en-GB" dirty="0"/>
              <a:t>Metadata about the dimensions are stored in the data description</a:t>
            </a:r>
          </a:p>
          <a:p>
            <a:endParaRPr lang="en-GB" i="1" dirty="0"/>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Structure - Data Cubes</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20</a:t>
            </a:fld>
            <a:endParaRPr lang="en-US" dirty="0"/>
          </a:p>
        </p:txBody>
      </p:sp>
      <p:pic>
        <p:nvPicPr>
          <p:cNvPr id="8" name="Picture 7">
            <a:extLst>
              <a:ext uri="{FF2B5EF4-FFF2-40B4-BE49-F238E27FC236}">
                <a16:creationId xmlns:a16="http://schemas.microsoft.com/office/drawing/2014/main" id="{93D5353C-FF06-4389-A6DB-04E7B27AD8E8}"/>
              </a:ext>
            </a:extLst>
          </p:cNvPr>
          <p:cNvPicPr>
            <a:picLocks noChangeAspect="1"/>
          </p:cNvPicPr>
          <p:nvPr/>
        </p:nvPicPr>
        <p:blipFill>
          <a:blip r:embed="rId2"/>
          <a:stretch>
            <a:fillRect/>
          </a:stretch>
        </p:blipFill>
        <p:spPr>
          <a:xfrm>
            <a:off x="4232591" y="1063228"/>
            <a:ext cx="4641217" cy="2824162"/>
          </a:xfrm>
          <a:prstGeom prst="rect">
            <a:avLst/>
          </a:prstGeom>
        </p:spPr>
      </p:pic>
    </p:spTree>
    <p:extLst>
      <p:ext uri="{BB962C8B-B14F-4D97-AF65-F5344CB8AC3E}">
        <p14:creationId xmlns:p14="http://schemas.microsoft.com/office/powerpoint/2010/main" val="164143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a:xfrm>
            <a:off x="457200" y="1200151"/>
            <a:ext cx="8305800" cy="3394472"/>
          </a:xfrm>
        </p:spPr>
        <p:txBody>
          <a:bodyPr>
            <a:normAutofit fontScale="92500" lnSpcReduction="20000"/>
          </a:bodyPr>
          <a:lstStyle/>
          <a:p>
            <a:r>
              <a:rPr lang="en-GB" dirty="0"/>
              <a:t>The Framework provides a fluent API for creation of data cubes</a:t>
            </a:r>
          </a:p>
          <a:p>
            <a:r>
              <a:rPr lang="en-GB" dirty="0"/>
              <a:t>Data cube structures can be built once and reused within the same ADF file</a:t>
            </a:r>
          </a:p>
          <a:p>
            <a:r>
              <a:rPr lang="en-GB" dirty="0"/>
              <a:t>Data within </a:t>
            </a:r>
            <a:r>
              <a:rPr lang="en-GB" dirty="0" err="1"/>
              <a:t>DataCube</a:t>
            </a:r>
            <a:r>
              <a:rPr lang="en-GB" dirty="0"/>
              <a:t> objects are accessed via </a:t>
            </a:r>
            <a:r>
              <a:rPr lang="en-GB" dirty="0" err="1"/>
              <a:t>DataSelections</a:t>
            </a:r>
            <a:r>
              <a:rPr lang="en-GB" dirty="0"/>
              <a:t> that enable slice/slab pulls</a:t>
            </a:r>
          </a:p>
          <a:p>
            <a:r>
              <a:rPr lang="en-GB" dirty="0"/>
              <a:t>Compression and sparse cubes are supported in the ADF API</a:t>
            </a:r>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API - Data Cube</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21</a:t>
            </a:fld>
            <a:endParaRPr lang="en-US" dirty="0"/>
          </a:p>
        </p:txBody>
      </p:sp>
    </p:spTree>
    <p:extLst>
      <p:ext uri="{BB962C8B-B14F-4D97-AF65-F5344CB8AC3E}">
        <p14:creationId xmlns:p14="http://schemas.microsoft.com/office/powerpoint/2010/main" val="121570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a:xfrm>
            <a:off x="457200" y="1132626"/>
            <a:ext cx="5029200" cy="3567112"/>
          </a:xfrm>
        </p:spPr>
        <p:txBody>
          <a:bodyPr>
            <a:normAutofit fontScale="62500" lnSpcReduction="20000"/>
          </a:bodyPr>
          <a:lstStyle/>
          <a:p>
            <a:r>
              <a:rPr lang="en-GB" dirty="0"/>
              <a:t>The data description is intended to store experimental metadata in a semantically-enabled form</a:t>
            </a:r>
          </a:p>
          <a:p>
            <a:r>
              <a:rPr lang="en-GB" dirty="0"/>
              <a:t>The typical representation is of facts as </a:t>
            </a:r>
            <a:r>
              <a:rPr lang="en-GB" i="1" dirty="0"/>
              <a:t>triples:</a:t>
            </a:r>
          </a:p>
          <a:p>
            <a:pPr lvl="1"/>
            <a:r>
              <a:rPr lang="en-GB" dirty="0">
                <a:solidFill>
                  <a:srgbClr val="FF0000"/>
                </a:solidFill>
              </a:rPr>
              <a:t>&lt;Subject&gt; </a:t>
            </a:r>
            <a:r>
              <a:rPr lang="en-GB" dirty="0">
                <a:solidFill>
                  <a:srgbClr val="00B050"/>
                </a:solidFill>
              </a:rPr>
              <a:t>&lt;predicate&gt; </a:t>
            </a:r>
            <a:r>
              <a:rPr lang="en-GB" dirty="0">
                <a:solidFill>
                  <a:srgbClr val="0070C0"/>
                </a:solidFill>
              </a:rPr>
              <a:t>&lt;object&gt;</a:t>
            </a:r>
          </a:p>
          <a:p>
            <a:pPr lvl="1"/>
            <a:r>
              <a:rPr lang="en-GB" dirty="0">
                <a:solidFill>
                  <a:srgbClr val="FF0000"/>
                </a:solidFill>
              </a:rPr>
              <a:t>&lt;Ben&gt; </a:t>
            </a:r>
            <a:r>
              <a:rPr lang="en-GB" dirty="0">
                <a:solidFill>
                  <a:srgbClr val="00B050"/>
                </a:solidFill>
              </a:rPr>
              <a:t>&lt;is a&gt; </a:t>
            </a:r>
            <a:r>
              <a:rPr lang="en-GB" dirty="0">
                <a:solidFill>
                  <a:srgbClr val="0070C0"/>
                </a:solidFill>
              </a:rPr>
              <a:t>&lt;human&gt;</a:t>
            </a:r>
          </a:p>
          <a:p>
            <a:r>
              <a:rPr lang="en-GB" dirty="0">
                <a:solidFill>
                  <a:srgbClr val="595959"/>
                </a:solidFill>
              </a:rPr>
              <a:t>A collection of triples combine to form a graph</a:t>
            </a:r>
          </a:p>
          <a:p>
            <a:r>
              <a:rPr lang="en-GB" dirty="0">
                <a:solidFill>
                  <a:srgbClr val="595959"/>
                </a:solidFill>
              </a:rPr>
              <a:t>Storing multiple distinct graphs in a single dataset converts triples to </a:t>
            </a:r>
            <a:r>
              <a:rPr lang="en-GB" i="1" dirty="0">
                <a:solidFill>
                  <a:srgbClr val="595959"/>
                </a:solidFill>
              </a:rPr>
              <a:t>quads </a:t>
            </a:r>
          </a:p>
          <a:p>
            <a:pPr lvl="1"/>
            <a:r>
              <a:rPr lang="en-GB" dirty="0">
                <a:solidFill>
                  <a:srgbClr val="595959"/>
                </a:solidFill>
              </a:rPr>
              <a:t>&lt;Graph&gt; </a:t>
            </a:r>
            <a:r>
              <a:rPr lang="en-GB" dirty="0">
                <a:solidFill>
                  <a:srgbClr val="FF0000"/>
                </a:solidFill>
              </a:rPr>
              <a:t>&lt;subject&gt; </a:t>
            </a:r>
            <a:r>
              <a:rPr lang="en-GB" dirty="0">
                <a:solidFill>
                  <a:srgbClr val="00B050"/>
                </a:solidFill>
              </a:rPr>
              <a:t>&lt;predicate&gt; </a:t>
            </a:r>
            <a:r>
              <a:rPr lang="en-GB" dirty="0">
                <a:solidFill>
                  <a:srgbClr val="0070C0"/>
                </a:solidFill>
              </a:rPr>
              <a:t>&lt;object&gt;</a:t>
            </a:r>
            <a:endParaRPr lang="en-GB" dirty="0">
              <a:solidFill>
                <a:srgbClr val="595959"/>
              </a:solidFill>
            </a:endParaRPr>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Structure - Data Description</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22</a:t>
            </a:fld>
            <a:endParaRPr lang="en-US" dirty="0"/>
          </a:p>
        </p:txBody>
      </p:sp>
      <p:pic>
        <p:nvPicPr>
          <p:cNvPr id="8" name="Picture 7">
            <a:extLst>
              <a:ext uri="{FF2B5EF4-FFF2-40B4-BE49-F238E27FC236}">
                <a16:creationId xmlns:a16="http://schemas.microsoft.com/office/drawing/2014/main" id="{9346258A-119E-4F43-9227-6003FBD854C6}"/>
              </a:ext>
            </a:extLst>
          </p:cNvPr>
          <p:cNvPicPr>
            <a:picLocks noChangeAspect="1"/>
          </p:cNvPicPr>
          <p:nvPr/>
        </p:nvPicPr>
        <p:blipFill>
          <a:blip r:embed="rId3"/>
          <a:stretch>
            <a:fillRect/>
          </a:stretch>
        </p:blipFill>
        <p:spPr>
          <a:xfrm>
            <a:off x="5334000" y="864133"/>
            <a:ext cx="3700099" cy="3730490"/>
          </a:xfrm>
          <a:prstGeom prst="rect">
            <a:avLst/>
          </a:prstGeom>
        </p:spPr>
      </p:pic>
    </p:spTree>
    <p:extLst>
      <p:ext uri="{BB962C8B-B14F-4D97-AF65-F5344CB8AC3E}">
        <p14:creationId xmlns:p14="http://schemas.microsoft.com/office/powerpoint/2010/main" val="286563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a:xfrm>
            <a:off x="457200" y="1200151"/>
            <a:ext cx="5562600" cy="3394472"/>
          </a:xfrm>
        </p:spPr>
        <p:txBody>
          <a:bodyPr>
            <a:normAutofit fontScale="85000" lnSpcReduction="10000"/>
          </a:bodyPr>
          <a:lstStyle/>
          <a:p>
            <a:r>
              <a:rPr lang="en-GB" dirty="0">
                <a:solidFill>
                  <a:srgbClr val="595959"/>
                </a:solidFill>
              </a:rPr>
              <a:t>HDF does not yet have native graph storage</a:t>
            </a:r>
          </a:p>
          <a:p>
            <a:r>
              <a:rPr lang="en-GB" dirty="0">
                <a:solidFill>
                  <a:srgbClr val="595959"/>
                </a:solidFill>
              </a:rPr>
              <a:t>ADF emulates this through a combination of:</a:t>
            </a:r>
          </a:p>
          <a:p>
            <a:pPr lvl="1"/>
            <a:r>
              <a:rPr lang="en-GB" dirty="0">
                <a:solidFill>
                  <a:srgbClr val="595959"/>
                </a:solidFill>
              </a:rPr>
              <a:t>A dictionary</a:t>
            </a:r>
          </a:p>
          <a:p>
            <a:pPr lvl="1"/>
            <a:r>
              <a:rPr lang="en-GB" dirty="0">
                <a:solidFill>
                  <a:srgbClr val="595959"/>
                </a:solidFill>
              </a:rPr>
              <a:t>A list of quads (actually </a:t>
            </a:r>
            <a:r>
              <a:rPr lang="en-GB" dirty="0" err="1">
                <a:solidFill>
                  <a:srgbClr val="595959"/>
                </a:solidFill>
              </a:rPr>
              <a:t>quints</a:t>
            </a:r>
            <a:r>
              <a:rPr lang="en-GB" dirty="0">
                <a:solidFill>
                  <a:srgbClr val="595959"/>
                </a:solidFill>
              </a:rPr>
              <a:t>, including a deletion flag)</a:t>
            </a:r>
          </a:p>
          <a:p>
            <a:pPr lvl="1"/>
            <a:r>
              <a:rPr lang="en-GB" dirty="0">
                <a:solidFill>
                  <a:srgbClr val="595959"/>
                </a:solidFill>
              </a:rPr>
              <a:t>Multiple index listings for fast search</a:t>
            </a:r>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Structure - Data Description</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23</a:t>
            </a:fld>
            <a:endParaRPr lang="en-US" dirty="0"/>
          </a:p>
        </p:txBody>
      </p:sp>
      <p:pic>
        <p:nvPicPr>
          <p:cNvPr id="8" name="Picture 7">
            <a:extLst>
              <a:ext uri="{FF2B5EF4-FFF2-40B4-BE49-F238E27FC236}">
                <a16:creationId xmlns:a16="http://schemas.microsoft.com/office/drawing/2014/main" id="{E3E8754E-64C8-42FD-AF04-2F28FEAF57B8}"/>
              </a:ext>
            </a:extLst>
          </p:cNvPr>
          <p:cNvPicPr>
            <a:picLocks noChangeAspect="1"/>
          </p:cNvPicPr>
          <p:nvPr/>
        </p:nvPicPr>
        <p:blipFill>
          <a:blip r:embed="rId3"/>
          <a:stretch>
            <a:fillRect/>
          </a:stretch>
        </p:blipFill>
        <p:spPr>
          <a:xfrm>
            <a:off x="6172200" y="1025578"/>
            <a:ext cx="2552282" cy="3569045"/>
          </a:xfrm>
          <a:prstGeom prst="rect">
            <a:avLst/>
          </a:prstGeom>
        </p:spPr>
      </p:pic>
    </p:spTree>
    <p:extLst>
      <p:ext uri="{BB962C8B-B14F-4D97-AF65-F5344CB8AC3E}">
        <p14:creationId xmlns:p14="http://schemas.microsoft.com/office/powerpoint/2010/main" val="3943248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a:xfrm>
            <a:off x="457200" y="1200151"/>
            <a:ext cx="8305800" cy="3394472"/>
          </a:xfrm>
        </p:spPr>
        <p:txBody>
          <a:bodyPr>
            <a:normAutofit lnSpcReduction="10000"/>
          </a:bodyPr>
          <a:lstStyle/>
          <a:p>
            <a:r>
              <a:rPr lang="en-GB" dirty="0"/>
              <a:t>The Data Description API leverages Apache Jena, a commonly used Semantic Web framework in Java</a:t>
            </a:r>
          </a:p>
          <a:p>
            <a:pPr lvl="1"/>
            <a:r>
              <a:rPr lang="en-GB" dirty="0"/>
              <a:t>The </a:t>
            </a:r>
            <a:r>
              <a:rPr lang="en-GB" dirty="0" err="1"/>
              <a:t>DataDescription</a:t>
            </a:r>
            <a:r>
              <a:rPr lang="en-GB" dirty="0"/>
              <a:t> object implements Jena’s Model interface</a:t>
            </a:r>
          </a:p>
          <a:p>
            <a:r>
              <a:rPr lang="en-GB" dirty="0"/>
              <a:t>Read and write access is available via Jena’s object-oriented API, or by SPARQL queries</a:t>
            </a:r>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API - Data Description</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24</a:t>
            </a:fld>
            <a:endParaRPr lang="en-US" dirty="0"/>
          </a:p>
        </p:txBody>
      </p:sp>
    </p:spTree>
    <p:extLst>
      <p:ext uri="{BB962C8B-B14F-4D97-AF65-F5344CB8AC3E}">
        <p14:creationId xmlns:p14="http://schemas.microsoft.com/office/powerpoint/2010/main" val="373624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87F95-17F7-4391-8471-87EEF705676D}"/>
              </a:ext>
            </a:extLst>
          </p:cNvPr>
          <p:cNvSpPr>
            <a:spLocks noGrp="1"/>
          </p:cNvSpPr>
          <p:nvPr>
            <p:ph idx="1"/>
          </p:nvPr>
        </p:nvSpPr>
        <p:spPr/>
        <p:txBody>
          <a:bodyPr>
            <a:normAutofit/>
          </a:bodyPr>
          <a:lstStyle/>
          <a:p>
            <a:r>
              <a:rPr lang="en-GB" dirty="0">
                <a:solidFill>
                  <a:srgbClr val="595959"/>
                </a:solidFill>
              </a:rPr>
              <a:t>Auxiliary features such as audit trail and named graphs have their own top-level groups</a:t>
            </a:r>
          </a:p>
          <a:p>
            <a:r>
              <a:rPr lang="en-GB" dirty="0">
                <a:solidFill>
                  <a:srgbClr val="595959"/>
                </a:solidFill>
              </a:rPr>
              <a:t>Representations in HDF are identical to the data description</a:t>
            </a:r>
          </a:p>
          <a:p>
            <a:endParaRPr lang="en-GB" dirty="0">
              <a:solidFill>
                <a:srgbClr val="595959"/>
              </a:solidFill>
            </a:endParaRPr>
          </a:p>
        </p:txBody>
      </p:sp>
      <p:sp>
        <p:nvSpPr>
          <p:cNvPr id="3" name="Title 2">
            <a:extLst>
              <a:ext uri="{FF2B5EF4-FFF2-40B4-BE49-F238E27FC236}">
                <a16:creationId xmlns:a16="http://schemas.microsoft.com/office/drawing/2014/main" id="{17B9F438-66EE-48AD-BC80-81E7B7702983}"/>
              </a:ext>
            </a:extLst>
          </p:cNvPr>
          <p:cNvSpPr>
            <a:spLocks noGrp="1"/>
          </p:cNvSpPr>
          <p:nvPr>
            <p:ph type="title"/>
          </p:nvPr>
        </p:nvSpPr>
        <p:spPr/>
        <p:txBody>
          <a:bodyPr/>
          <a:lstStyle/>
          <a:p>
            <a:r>
              <a:rPr lang="en-GB" dirty="0"/>
              <a:t>ADF Structure – Auxiliary Features</a:t>
            </a:r>
          </a:p>
        </p:txBody>
      </p:sp>
      <p:sp>
        <p:nvSpPr>
          <p:cNvPr id="4" name="Date Placeholder 3">
            <a:extLst>
              <a:ext uri="{FF2B5EF4-FFF2-40B4-BE49-F238E27FC236}">
                <a16:creationId xmlns:a16="http://schemas.microsoft.com/office/drawing/2014/main" id="{7F4A5B1D-1E78-4A3E-91C0-2BEF3D34B6D6}"/>
              </a:ext>
            </a:extLst>
          </p:cNvPr>
          <p:cNvSpPr>
            <a:spLocks noGrp="1"/>
          </p:cNvSpPr>
          <p:nvPr>
            <p:ph type="dt" sz="half" idx="10"/>
          </p:nvPr>
        </p:nvSpPr>
        <p:spPr/>
        <p:txBody>
          <a:bodyPr/>
          <a:lstStyle/>
          <a:p>
            <a:r>
              <a:rPr lang="en-US"/>
              <a:t>©2017 Allotrope Foundation</a:t>
            </a:r>
            <a:endParaRPr lang="en-US" dirty="0"/>
          </a:p>
        </p:txBody>
      </p:sp>
      <p:sp>
        <p:nvSpPr>
          <p:cNvPr id="5" name="Footer Placeholder 4">
            <a:extLst>
              <a:ext uri="{FF2B5EF4-FFF2-40B4-BE49-F238E27FC236}">
                <a16:creationId xmlns:a16="http://schemas.microsoft.com/office/drawing/2014/main" id="{B95271E1-E25C-4C13-9934-40C604888D7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66FDE3D4-469E-41E4-914B-67121DA5F236}"/>
              </a:ext>
            </a:extLst>
          </p:cNvPr>
          <p:cNvSpPr>
            <a:spLocks noGrp="1"/>
          </p:cNvSpPr>
          <p:nvPr>
            <p:ph type="sldNum" sz="quarter" idx="12"/>
          </p:nvPr>
        </p:nvSpPr>
        <p:spPr/>
        <p:txBody>
          <a:bodyPr/>
          <a:lstStyle/>
          <a:p>
            <a:r>
              <a:rPr lang="en-US"/>
              <a:t>Page | </a:t>
            </a:r>
            <a:fld id="{95943BB4-EBD8-4800-8747-241FB58C5791}" type="slidenum">
              <a:rPr lang="en-US" smtClean="0"/>
              <a:pPr/>
              <a:t>25</a:t>
            </a:fld>
            <a:endParaRPr lang="en-US" dirty="0"/>
          </a:p>
        </p:txBody>
      </p:sp>
    </p:spTree>
    <p:extLst>
      <p:ext uri="{BB962C8B-B14F-4D97-AF65-F5344CB8AC3E}">
        <p14:creationId xmlns:p14="http://schemas.microsoft.com/office/powerpoint/2010/main" val="225374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a:latin typeface="Harabara Mais Bold"/>
              </a:rPr>
              <a:t>Allotrope Framework – Bringing it all Together</a:t>
            </a:r>
          </a:p>
        </p:txBody>
      </p:sp>
      <p:sp>
        <p:nvSpPr>
          <p:cNvPr id="22" name="Freeform 21"/>
          <p:cNvSpPr/>
          <p:nvPr/>
        </p:nvSpPr>
        <p:spPr>
          <a:xfrm>
            <a:off x="3013953" y="1543051"/>
            <a:ext cx="1668429" cy="1998001"/>
          </a:xfrm>
          <a:custGeom>
            <a:avLst/>
            <a:gdLst>
              <a:gd name="connsiteX0" fmla="*/ 0 w 3844342"/>
              <a:gd name="connsiteY0" fmla="*/ 384434 h 4458865"/>
              <a:gd name="connsiteX1" fmla="*/ 112599 w 3844342"/>
              <a:gd name="connsiteY1" fmla="*/ 112598 h 4458865"/>
              <a:gd name="connsiteX2" fmla="*/ 384435 w 3844342"/>
              <a:gd name="connsiteY2" fmla="*/ 0 h 4458865"/>
              <a:gd name="connsiteX3" fmla="*/ 3459908 w 3844342"/>
              <a:gd name="connsiteY3" fmla="*/ 0 h 4458865"/>
              <a:gd name="connsiteX4" fmla="*/ 3731744 w 3844342"/>
              <a:gd name="connsiteY4" fmla="*/ 112599 h 4458865"/>
              <a:gd name="connsiteX5" fmla="*/ 3844342 w 3844342"/>
              <a:gd name="connsiteY5" fmla="*/ 384435 h 4458865"/>
              <a:gd name="connsiteX6" fmla="*/ 3844342 w 3844342"/>
              <a:gd name="connsiteY6" fmla="*/ 4074431 h 4458865"/>
              <a:gd name="connsiteX7" fmla="*/ 3731744 w 3844342"/>
              <a:gd name="connsiteY7" fmla="*/ 4346267 h 4458865"/>
              <a:gd name="connsiteX8" fmla="*/ 3459908 w 3844342"/>
              <a:gd name="connsiteY8" fmla="*/ 4458865 h 4458865"/>
              <a:gd name="connsiteX9" fmla="*/ 384434 w 3844342"/>
              <a:gd name="connsiteY9" fmla="*/ 4458865 h 4458865"/>
              <a:gd name="connsiteX10" fmla="*/ 112598 w 3844342"/>
              <a:gd name="connsiteY10" fmla="*/ 4346267 h 4458865"/>
              <a:gd name="connsiteX11" fmla="*/ 0 w 3844342"/>
              <a:gd name="connsiteY11" fmla="*/ 4074431 h 4458865"/>
              <a:gd name="connsiteX12" fmla="*/ 0 w 3844342"/>
              <a:gd name="connsiteY12" fmla="*/ 384434 h 4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4342" h="4458865">
                <a:moveTo>
                  <a:pt x="0" y="384434"/>
                </a:moveTo>
                <a:cubicBezTo>
                  <a:pt x="0" y="282476"/>
                  <a:pt x="40503" y="184693"/>
                  <a:pt x="112599" y="112598"/>
                </a:cubicBezTo>
                <a:cubicBezTo>
                  <a:pt x="184694" y="40503"/>
                  <a:pt x="282477" y="0"/>
                  <a:pt x="384435" y="0"/>
                </a:cubicBezTo>
                <a:lnTo>
                  <a:pt x="3459908" y="0"/>
                </a:lnTo>
                <a:cubicBezTo>
                  <a:pt x="3561866" y="0"/>
                  <a:pt x="3659649" y="40503"/>
                  <a:pt x="3731744" y="112599"/>
                </a:cubicBezTo>
                <a:cubicBezTo>
                  <a:pt x="3803839" y="184694"/>
                  <a:pt x="3844342" y="282477"/>
                  <a:pt x="3844342" y="384435"/>
                </a:cubicBezTo>
                <a:lnTo>
                  <a:pt x="3844342" y="4074431"/>
                </a:lnTo>
                <a:cubicBezTo>
                  <a:pt x="3844342" y="4176389"/>
                  <a:pt x="3803839" y="4274172"/>
                  <a:pt x="3731744" y="4346267"/>
                </a:cubicBezTo>
                <a:cubicBezTo>
                  <a:pt x="3659649" y="4418362"/>
                  <a:pt x="3561866" y="4458865"/>
                  <a:pt x="3459908" y="4458865"/>
                </a:cubicBezTo>
                <a:lnTo>
                  <a:pt x="384434" y="4458865"/>
                </a:lnTo>
                <a:cubicBezTo>
                  <a:pt x="282476" y="4458865"/>
                  <a:pt x="184693" y="4418362"/>
                  <a:pt x="112598" y="4346267"/>
                </a:cubicBezTo>
                <a:cubicBezTo>
                  <a:pt x="40503" y="4274172"/>
                  <a:pt x="0" y="4176389"/>
                  <a:pt x="0" y="4074431"/>
                </a:cubicBezTo>
                <a:lnTo>
                  <a:pt x="0" y="384434"/>
                </a:lnTo>
                <a:close/>
              </a:path>
            </a:pathLst>
          </a:custGeom>
          <a:solidFill>
            <a:srgbClr val="DBDBDC"/>
          </a:solidFill>
          <a:ln w="25400">
            <a:solidFill>
              <a:schemeClr val="accent1">
                <a:shade val="50000"/>
              </a:schemeClr>
            </a:solidFill>
          </a:ln>
          <a:effectLst/>
        </p:spPr>
        <p:txBody>
          <a:bodyPr spcFirstLastPara="0" vert="horz" wrap="square" lIns="68580" tIns="68580" rIns="68580" bIns="2409485"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defTabSz="800100" fontAlgn="base">
              <a:lnSpc>
                <a:spcPct val="90000"/>
              </a:lnSpc>
              <a:spcBef>
                <a:spcPct val="0"/>
              </a:spcBef>
              <a:defRPr/>
            </a:pPr>
            <a:endParaRPr lang="en-US" sz="788" dirty="0">
              <a:solidFill>
                <a:srgbClr val="000000">
                  <a:hueOff val="0"/>
                  <a:satOff val="0"/>
                  <a:lumOff val="0"/>
                  <a:alphaOff val="0"/>
                </a:srgbClr>
              </a:solidFill>
              <a:latin typeface="Segoe UI Light" panose="020B0502040204020203" pitchFamily="34" charset="0"/>
            </a:endParaRPr>
          </a:p>
        </p:txBody>
      </p:sp>
      <p:sp>
        <p:nvSpPr>
          <p:cNvPr id="23" name="Freeform 22"/>
          <p:cNvSpPr/>
          <p:nvPr/>
        </p:nvSpPr>
        <p:spPr>
          <a:xfrm>
            <a:off x="3160354" y="1877280"/>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p>
            <a:pPr algn="ctr" defTabSz="733425" fontAlgn="base">
              <a:lnSpc>
                <a:spcPct val="90000"/>
              </a:lnSpc>
              <a:spcBef>
                <a:spcPct val="0"/>
              </a:spcBef>
            </a:pPr>
            <a:r>
              <a:rPr lang="en-US" sz="1200" b="1" dirty="0">
                <a:solidFill>
                  <a:srgbClr val="FFFFFF"/>
                </a:solidFill>
                <a:latin typeface="Arial" panose="020B0604020202020204" pitchFamily="34" charset="0"/>
                <a:cs typeface="Arial" panose="020B0604020202020204" pitchFamily="34" charset="0"/>
              </a:rPr>
              <a:t>Data Description</a:t>
            </a:r>
          </a:p>
          <a:p>
            <a:pPr algn="ctr" defTabSz="733425"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Semantic Model</a:t>
            </a:r>
          </a:p>
        </p:txBody>
      </p:sp>
      <p:sp>
        <p:nvSpPr>
          <p:cNvPr id="24" name="Freeform 23"/>
          <p:cNvSpPr/>
          <p:nvPr/>
        </p:nvSpPr>
        <p:spPr>
          <a:xfrm>
            <a:off x="3160354" y="2417421"/>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33425" fontAlgn="base">
              <a:lnSpc>
                <a:spcPct val="90000"/>
              </a:lnSpc>
              <a:spcBef>
                <a:spcPct val="0"/>
              </a:spcBef>
              <a:defRPr/>
            </a:pPr>
            <a:r>
              <a:rPr lang="en-US" sz="1200" b="1" dirty="0">
                <a:solidFill>
                  <a:srgbClr val="FFFFFF"/>
                </a:solidFill>
                <a:latin typeface="Arial" panose="020B0604020202020204" pitchFamily="34" charset="0"/>
                <a:cs typeface="Arial" panose="020B0604020202020204" pitchFamily="34" charset="0"/>
              </a:rPr>
              <a:t>Data Cubes </a:t>
            </a:r>
          </a:p>
          <a:p>
            <a:pPr algn="ctr" defTabSz="733425" fontAlgn="base">
              <a:lnSpc>
                <a:spcPct val="90000"/>
              </a:lnSpc>
              <a:spcBef>
                <a:spcPct val="0"/>
              </a:spcBef>
              <a:defRPr/>
            </a:pPr>
            <a:r>
              <a:rPr lang="en-US" sz="900" b="1" dirty="0">
                <a:solidFill>
                  <a:srgbClr val="FFFFFF"/>
                </a:solidFill>
                <a:latin typeface="Arial" panose="020B0604020202020204" pitchFamily="34" charset="0"/>
                <a:cs typeface="Arial" panose="020B0604020202020204" pitchFamily="34" charset="0"/>
              </a:rPr>
              <a:t>Universal Data Container</a:t>
            </a:r>
          </a:p>
        </p:txBody>
      </p:sp>
      <p:sp>
        <p:nvSpPr>
          <p:cNvPr id="25" name="Freeform 24"/>
          <p:cNvSpPr/>
          <p:nvPr/>
        </p:nvSpPr>
        <p:spPr>
          <a:xfrm>
            <a:off x="3160354" y="2959367"/>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p>
            <a:pPr algn="ctr" defTabSz="733425" fontAlgn="base">
              <a:lnSpc>
                <a:spcPct val="90000"/>
              </a:lnSpc>
              <a:spcBef>
                <a:spcPct val="0"/>
              </a:spcBef>
            </a:pPr>
            <a:r>
              <a:rPr lang="en-US" sz="1200" b="1" dirty="0">
                <a:solidFill>
                  <a:srgbClr val="FFFFFF"/>
                </a:solidFill>
                <a:latin typeface="Arial" panose="020B0604020202020204" pitchFamily="34" charset="0"/>
                <a:cs typeface="Arial" panose="020B0604020202020204" pitchFamily="34" charset="0"/>
              </a:rPr>
              <a:t>Data Package  </a:t>
            </a:r>
          </a:p>
          <a:p>
            <a:pPr algn="ctr" defTabSz="733425"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Virtual file system</a:t>
            </a:r>
          </a:p>
        </p:txBody>
      </p:sp>
      <p:sp>
        <p:nvSpPr>
          <p:cNvPr id="26" name="Rectangle 25"/>
          <p:cNvSpPr/>
          <p:nvPr/>
        </p:nvSpPr>
        <p:spPr>
          <a:xfrm>
            <a:off x="2955137" y="1608363"/>
            <a:ext cx="1786066" cy="268920"/>
          </a:xfrm>
          <a:prstGeom prst="rect">
            <a:avLst/>
          </a:prstGeom>
          <a:ln w="6350">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0100" fontAlgn="base">
              <a:lnSpc>
                <a:spcPct val="90000"/>
              </a:lnSpc>
              <a:spcBef>
                <a:spcPct val="0"/>
              </a:spcBef>
            </a:pPr>
            <a:r>
              <a:rPr lang="en-US" sz="1275" dirty="0">
                <a:solidFill>
                  <a:srgbClr val="000000"/>
                </a:solidFill>
                <a:latin typeface="Arial" panose="020B0604020202020204" pitchFamily="34" charset="0"/>
                <a:cs typeface="Arial" panose="020B0604020202020204" pitchFamily="34" charset="0"/>
              </a:rPr>
              <a:t>Allotrope Data Format</a:t>
            </a:r>
          </a:p>
        </p:txBody>
      </p:sp>
      <p:grpSp>
        <p:nvGrpSpPr>
          <p:cNvPr id="27" name="Group 26"/>
          <p:cNvGrpSpPr/>
          <p:nvPr/>
        </p:nvGrpSpPr>
        <p:grpSpPr>
          <a:xfrm>
            <a:off x="1341774" y="1565156"/>
            <a:ext cx="973836" cy="974393"/>
            <a:chOff x="1129553" y="4294786"/>
            <a:chExt cx="1156447" cy="1299190"/>
          </a:xfrm>
        </p:grpSpPr>
        <p:sp>
          <p:nvSpPr>
            <p:cNvPr id="28" name="Rounded Rectangle 27"/>
            <p:cNvSpPr/>
            <p:nvPr/>
          </p:nvSpPr>
          <p:spPr>
            <a:xfrm>
              <a:off x="1129553" y="4294786"/>
              <a:ext cx="1156447" cy="12991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nvGrpSpPr>
            <p:cNvPr id="29" name="Group 28"/>
            <p:cNvGrpSpPr/>
            <p:nvPr/>
          </p:nvGrpSpPr>
          <p:grpSpPr>
            <a:xfrm>
              <a:off x="1201213" y="4625122"/>
              <a:ext cx="979812" cy="653061"/>
              <a:chOff x="6222605" y="2784005"/>
              <a:chExt cx="2790407" cy="1663800"/>
            </a:xfrm>
          </p:grpSpPr>
          <p:sp>
            <p:nvSpPr>
              <p:cNvPr id="31" name="Oval 30"/>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2" name="Oval 31"/>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3" name="Oval 32"/>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4" name="Oval 33"/>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5" name="Oval 34"/>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cxnSp>
            <p:nvCxnSpPr>
              <p:cNvPr id="36" name="Straight Connector 35"/>
              <p:cNvCxnSpPr>
                <a:stCxn id="33" idx="6"/>
                <a:endCxn id="31"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 idx="5"/>
                <a:endCxn id="31"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3"/>
                <a:endCxn id="31"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6"/>
                <a:endCxn id="32"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4"/>
                <a:endCxn id="34"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129553" y="4307407"/>
              <a:ext cx="1156447" cy="369332"/>
            </a:xfrm>
            <a:prstGeom prst="rect">
              <a:avLst/>
            </a:prstGeom>
            <a:noFill/>
          </p:spPr>
          <p:txBody>
            <a:bodyPr wrap="square" rtlCol="0">
              <a:spAutoFit/>
            </a:bodyPr>
            <a:lstStyle/>
            <a:p>
              <a:pPr algn="ctr"/>
              <a:r>
                <a:rPr lang="en-GB" sz="1200" dirty="0">
                  <a:solidFill>
                    <a:prstClr val="black"/>
                  </a:solidFill>
                  <a:latin typeface="Arial" panose="020B0604020202020204" pitchFamily="34" charset="0"/>
                  <a:cs typeface="Arial" panose="020B0604020202020204" pitchFamily="34" charset="0"/>
                </a:rPr>
                <a:t>Ontologies</a:t>
              </a:r>
            </a:p>
          </p:txBody>
        </p:sp>
      </p:grpSp>
      <p:grpSp>
        <p:nvGrpSpPr>
          <p:cNvPr id="41" name="Group 40"/>
          <p:cNvGrpSpPr/>
          <p:nvPr/>
        </p:nvGrpSpPr>
        <p:grpSpPr>
          <a:xfrm>
            <a:off x="1312503" y="2566659"/>
            <a:ext cx="1049255" cy="974393"/>
            <a:chOff x="2245238" y="2563788"/>
            <a:chExt cx="1246008" cy="1299190"/>
          </a:xfrm>
        </p:grpSpPr>
        <p:grpSp>
          <p:nvGrpSpPr>
            <p:cNvPr id="42" name="Group 41"/>
            <p:cNvGrpSpPr/>
            <p:nvPr/>
          </p:nvGrpSpPr>
          <p:grpSpPr>
            <a:xfrm>
              <a:off x="2245238" y="2563788"/>
              <a:ext cx="1246008" cy="1299190"/>
              <a:chOff x="1085236" y="4294786"/>
              <a:chExt cx="1246008" cy="1299190"/>
            </a:xfrm>
          </p:grpSpPr>
          <p:sp>
            <p:nvSpPr>
              <p:cNvPr id="45" name="Rounded Rectangle 44"/>
              <p:cNvSpPr/>
              <p:nvPr/>
            </p:nvSpPr>
            <p:spPr>
              <a:xfrm>
                <a:off x="1129553" y="4294786"/>
                <a:ext cx="1156447" cy="12991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nvGrpSpPr>
              <p:cNvPr id="46" name="Group 45"/>
              <p:cNvGrpSpPr/>
              <p:nvPr/>
            </p:nvGrpSpPr>
            <p:grpSpPr>
              <a:xfrm>
                <a:off x="1201213" y="4625122"/>
                <a:ext cx="979812" cy="653061"/>
                <a:chOff x="6222605" y="2784005"/>
                <a:chExt cx="2790407" cy="1663800"/>
              </a:xfrm>
            </p:grpSpPr>
            <p:sp>
              <p:nvSpPr>
                <p:cNvPr id="48" name="Oval 47"/>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49" name="Oval 48"/>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0" name="Oval 49"/>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1" name="Oval 50"/>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2" name="Oval 51"/>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cxnSp>
              <p:nvCxnSpPr>
                <p:cNvPr id="53" name="Straight Connector 52"/>
                <p:cNvCxnSpPr>
                  <a:stCxn id="50" idx="6"/>
                  <a:endCxn id="48"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5"/>
                  <a:endCxn id="48"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9" idx="3"/>
                  <a:endCxn id="48"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2" idx="6"/>
                  <a:endCxn id="49"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4"/>
                  <a:endCxn id="51"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1085236" y="4307407"/>
                <a:ext cx="1246008" cy="369332"/>
              </a:xfrm>
              <a:prstGeom prst="rect">
                <a:avLst/>
              </a:prstGeom>
              <a:noFill/>
            </p:spPr>
            <p:txBody>
              <a:bodyPr wrap="square" rtlCol="0">
                <a:spAutoFit/>
              </a:bodyPr>
              <a:lstStyle/>
              <a:p>
                <a:pPr algn="ctr"/>
                <a:r>
                  <a:rPr lang="en-GB" sz="1200" dirty="0">
                    <a:solidFill>
                      <a:prstClr val="black"/>
                    </a:solidFill>
                    <a:latin typeface="Arial" panose="020B0604020202020204" pitchFamily="34" charset="0"/>
                    <a:cs typeface="Arial" panose="020B0604020202020204" pitchFamily="34" charset="0"/>
                  </a:rPr>
                  <a:t>Data Models</a:t>
                </a:r>
              </a:p>
            </p:txBody>
          </p:sp>
        </p:grpSp>
        <p:pic>
          <p:nvPicPr>
            <p:cNvPr id="43" name="Picture 42"/>
            <p:cNvPicPr>
              <a:picLocks noChangeAspect="1"/>
            </p:cNvPicPr>
            <p:nvPr/>
          </p:nvPicPr>
          <p:blipFill>
            <a:blip r:embed="rId3"/>
            <a:stretch>
              <a:fillRect/>
            </a:stretch>
          </p:blipFill>
          <p:spPr>
            <a:xfrm>
              <a:off x="2488032" y="3427261"/>
              <a:ext cx="231718" cy="119924"/>
            </a:xfrm>
            <a:prstGeom prst="rect">
              <a:avLst/>
            </a:prstGeom>
          </p:spPr>
        </p:pic>
        <p:pic>
          <p:nvPicPr>
            <p:cNvPr id="44" name="Picture 43"/>
            <p:cNvPicPr>
              <a:picLocks noChangeAspect="1"/>
            </p:cNvPicPr>
            <p:nvPr/>
          </p:nvPicPr>
          <p:blipFill>
            <a:blip r:embed="rId4"/>
            <a:stretch>
              <a:fillRect/>
            </a:stretch>
          </p:blipFill>
          <p:spPr>
            <a:xfrm>
              <a:off x="2722496" y="2874218"/>
              <a:ext cx="223237" cy="134398"/>
            </a:xfrm>
            <a:prstGeom prst="rect">
              <a:avLst/>
            </a:prstGeom>
          </p:spPr>
        </p:pic>
      </p:grpSp>
      <p:grpSp>
        <p:nvGrpSpPr>
          <p:cNvPr id="58" name="Group 57"/>
          <p:cNvGrpSpPr/>
          <p:nvPr/>
        </p:nvGrpSpPr>
        <p:grpSpPr>
          <a:xfrm>
            <a:off x="4675855" y="1543051"/>
            <a:ext cx="867335" cy="1997999"/>
            <a:chOff x="7058764" y="2306726"/>
            <a:chExt cx="1156447" cy="1735839"/>
          </a:xfrm>
        </p:grpSpPr>
        <p:sp>
          <p:nvSpPr>
            <p:cNvPr id="59" name="Rounded Rectangle 58"/>
            <p:cNvSpPr/>
            <p:nvPr/>
          </p:nvSpPr>
          <p:spPr>
            <a:xfrm>
              <a:off x="7058764" y="2306726"/>
              <a:ext cx="1156447" cy="17358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60" name="TextBox 59"/>
            <p:cNvSpPr txBox="1"/>
            <p:nvPr/>
          </p:nvSpPr>
          <p:spPr>
            <a:xfrm>
              <a:off x="7058764" y="2370044"/>
              <a:ext cx="1156447" cy="250681"/>
            </a:xfrm>
            <a:prstGeom prst="rect">
              <a:avLst/>
            </a:prstGeom>
            <a:noFill/>
          </p:spPr>
          <p:txBody>
            <a:bodyPr wrap="square" rtlCol="0">
              <a:spAutoFit/>
            </a:bodyPr>
            <a:lstStyle/>
            <a:p>
              <a:pPr algn="ctr"/>
              <a:r>
                <a:rPr lang="en-GB" sz="1275" dirty="0">
                  <a:solidFill>
                    <a:prstClr val="black"/>
                  </a:solidFill>
                  <a:latin typeface="Arial" panose="020B0604020202020204" pitchFamily="34" charset="0"/>
                  <a:cs typeface="Arial" panose="020B0604020202020204" pitchFamily="34" charset="0"/>
                </a:rPr>
                <a:t>API</a:t>
              </a:r>
            </a:p>
          </p:txBody>
        </p:sp>
        <p:pic>
          <p:nvPicPr>
            <p:cNvPr id="61" name="Picture 60"/>
            <p:cNvPicPr>
              <a:picLocks noChangeAspect="1"/>
            </p:cNvPicPr>
            <p:nvPr/>
          </p:nvPicPr>
          <p:blipFill rotWithShape="1">
            <a:blip r:embed="rId5"/>
            <a:srcRect l="5854" t="-1" r="55376" b="44014"/>
            <a:stretch/>
          </p:blipFill>
          <p:spPr>
            <a:xfrm>
              <a:off x="7126562" y="2698160"/>
              <a:ext cx="1022356" cy="1255856"/>
            </a:xfrm>
            <a:prstGeom prst="rect">
              <a:avLst/>
            </a:prstGeom>
          </p:spPr>
        </p:pic>
      </p:grpSp>
      <p:sp>
        <p:nvSpPr>
          <p:cNvPr id="62" name="Right Arrow 61"/>
          <p:cNvSpPr/>
          <p:nvPr/>
        </p:nvSpPr>
        <p:spPr>
          <a:xfrm>
            <a:off x="2367979" y="2300276"/>
            <a:ext cx="615094" cy="483549"/>
          </a:xfrm>
          <a:prstGeom prst="rightArrow">
            <a:avLst/>
          </a:prstGeom>
          <a:solidFill>
            <a:srgbClr val="0F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pic>
        <p:nvPicPr>
          <p:cNvPr id="63" name="Picture 2" descr="Image result for appl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725317"/>
            <a:ext cx="1857375" cy="1857376"/>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6298783" y="1576858"/>
            <a:ext cx="1452282" cy="288541"/>
          </a:xfrm>
          <a:prstGeom prst="rect">
            <a:avLst/>
          </a:prstGeom>
          <a:noFill/>
        </p:spPr>
        <p:txBody>
          <a:bodyPr wrap="square" rtlCol="0">
            <a:spAutoFit/>
          </a:bodyPr>
          <a:lstStyle/>
          <a:p>
            <a:pPr algn="ctr"/>
            <a:r>
              <a:rPr lang="en-GB" sz="1275" dirty="0">
                <a:solidFill>
                  <a:prstClr val="black"/>
                </a:solidFill>
                <a:latin typeface="Arial" panose="020B0604020202020204" pitchFamily="34" charset="0"/>
                <a:cs typeface="Arial" panose="020B0604020202020204" pitchFamily="34" charset="0"/>
              </a:rPr>
              <a:t>ADF Explorer</a:t>
            </a:r>
          </a:p>
        </p:txBody>
      </p:sp>
      <p:sp>
        <p:nvSpPr>
          <p:cNvPr id="65" name="Left-Right Arrow 64"/>
          <p:cNvSpPr/>
          <p:nvPr/>
        </p:nvSpPr>
        <p:spPr>
          <a:xfrm>
            <a:off x="5577531" y="2343554"/>
            <a:ext cx="710235" cy="396992"/>
          </a:xfrm>
          <a:prstGeom prst="leftRightArrow">
            <a:avLst>
              <a:gd name="adj1" fmla="val 53796"/>
              <a:gd name="adj2" fmla="val 43430"/>
            </a:avLst>
          </a:prstGeom>
          <a:solidFill>
            <a:srgbClr val="0F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latin typeface="Calibri"/>
            </a:endParaRPr>
          </a:p>
        </p:txBody>
      </p:sp>
      <p:sp>
        <p:nvSpPr>
          <p:cNvPr id="66" name="TextBox 65"/>
          <p:cNvSpPr txBox="1"/>
          <p:nvPr/>
        </p:nvSpPr>
        <p:spPr>
          <a:xfrm>
            <a:off x="911785" y="943398"/>
            <a:ext cx="1981200" cy="646331"/>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Terms from the Ontologies are used for consistent naming throughout</a:t>
            </a:r>
          </a:p>
        </p:txBody>
      </p:sp>
      <p:sp>
        <p:nvSpPr>
          <p:cNvPr id="67" name="TextBox 66"/>
          <p:cNvSpPr txBox="1"/>
          <p:nvPr/>
        </p:nvSpPr>
        <p:spPr>
          <a:xfrm>
            <a:off x="891123" y="3634952"/>
            <a:ext cx="1885669" cy="1015663"/>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The Data Models specify what data is required and how it should be represented, with the correct Ontology terms</a:t>
            </a:r>
          </a:p>
        </p:txBody>
      </p:sp>
      <p:sp>
        <p:nvSpPr>
          <p:cNvPr id="68" name="TextBox 67"/>
          <p:cNvSpPr txBox="1"/>
          <p:nvPr/>
        </p:nvSpPr>
        <p:spPr>
          <a:xfrm>
            <a:off x="2892985" y="3612432"/>
            <a:ext cx="1782870" cy="1015663"/>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ADF stores experimental data in Data Cubes and metadata in the Data Description, conforming to the Data Models</a:t>
            </a:r>
          </a:p>
        </p:txBody>
      </p:sp>
      <p:sp>
        <p:nvSpPr>
          <p:cNvPr id="69" name="TextBox 68"/>
          <p:cNvSpPr txBox="1"/>
          <p:nvPr/>
        </p:nvSpPr>
        <p:spPr>
          <a:xfrm>
            <a:off x="4417410" y="3626367"/>
            <a:ext cx="1541460" cy="830997"/>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The API ensures consistent usage of the different ADF layers</a:t>
            </a:r>
          </a:p>
        </p:txBody>
      </p:sp>
      <p:sp>
        <p:nvSpPr>
          <p:cNvPr id="70" name="TextBox 69"/>
          <p:cNvSpPr txBox="1"/>
          <p:nvPr/>
        </p:nvSpPr>
        <p:spPr>
          <a:xfrm>
            <a:off x="6096000" y="3582693"/>
            <a:ext cx="2039940" cy="461665"/>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ADF Explorer visualizes all three layers of ADF</a:t>
            </a:r>
          </a:p>
        </p:txBody>
      </p:sp>
      <p:sp>
        <p:nvSpPr>
          <p:cNvPr id="71" name="Slide Number Placeholder 5"/>
          <p:cNvSpPr>
            <a:spLocks noGrp="1"/>
          </p:cNvSpPr>
          <p:nvPr>
            <p:ph type="sldNum" sz="quarter" idx="12"/>
          </p:nvPr>
        </p:nvSpPr>
        <p:spPr>
          <a:xfrm>
            <a:off x="6553200" y="4767263"/>
            <a:ext cx="2133600" cy="273844"/>
          </a:xfrm>
        </p:spPr>
        <p:txBody>
          <a:bodyPr/>
          <a:lstStyle/>
          <a:p>
            <a:r>
              <a:rPr lang="en-US"/>
              <a:t>Page | </a:t>
            </a:r>
            <a:fld id="{95943BB4-EBD8-4800-8747-241FB58C5791}" type="slidenum">
              <a:rPr lang="en-US" smtClean="0"/>
              <a:pPr/>
              <a:t>26</a:t>
            </a:fld>
            <a:endParaRPr lang="en-US" dirty="0"/>
          </a:p>
        </p:txBody>
      </p:sp>
      <p:sp>
        <p:nvSpPr>
          <p:cNvPr id="72" name="Date Placeholder 3"/>
          <p:cNvSpPr>
            <a:spLocks noGrp="1"/>
          </p:cNvSpPr>
          <p:nvPr>
            <p:ph type="dt" sz="half" idx="10"/>
          </p:nvPr>
        </p:nvSpPr>
        <p:spPr>
          <a:xfrm>
            <a:off x="457200" y="4767263"/>
            <a:ext cx="2133600" cy="273844"/>
          </a:xfrm>
        </p:spPr>
        <p:txBody>
          <a:bodyPr/>
          <a:lstStyle/>
          <a:p>
            <a:r>
              <a:rPr lang="en-US" dirty="0"/>
              <a:t>© 2018 Allotrope Foundation</a:t>
            </a:r>
          </a:p>
        </p:txBody>
      </p:sp>
      <p:sp>
        <p:nvSpPr>
          <p:cNvPr id="73" name="Footer Placeholder 4"/>
          <p:cNvSpPr>
            <a:spLocks noGrp="1"/>
          </p:cNvSpPr>
          <p:nvPr>
            <p:ph type="ftr" sz="quarter" idx="11"/>
          </p:nvPr>
        </p:nvSpPr>
        <p:spPr>
          <a:xfrm>
            <a:off x="3124200" y="4767263"/>
            <a:ext cx="2895600" cy="273844"/>
          </a:xfrm>
        </p:spPr>
        <p:txBody>
          <a:bodyPr/>
          <a:lstStyle/>
          <a:p>
            <a:r>
              <a:rPr lang="en-US"/>
              <a:t>Allotrope Foundation Communication</a:t>
            </a:r>
            <a:endParaRPr lang="en-US" dirty="0"/>
          </a:p>
        </p:txBody>
      </p:sp>
    </p:spTree>
    <p:extLst>
      <p:ext uri="{BB962C8B-B14F-4D97-AF65-F5344CB8AC3E}">
        <p14:creationId xmlns:p14="http://schemas.microsoft.com/office/powerpoint/2010/main" val="101256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Agilent have released the first commercial product exporting LCUV data to ADF format</a:t>
            </a:r>
          </a:p>
          <a:p>
            <a:r>
              <a:rPr lang="en-GB" dirty="0"/>
              <a:t>Currently uses an Agilent designed representation for metadata</a:t>
            </a:r>
          </a:p>
          <a:p>
            <a:pPr lvl="1"/>
            <a:r>
              <a:rPr lang="en-GB" dirty="0"/>
              <a:t>Will be extended to use the official Allotrope Data Model in a future iteration</a:t>
            </a:r>
          </a:p>
        </p:txBody>
      </p:sp>
      <p:sp>
        <p:nvSpPr>
          <p:cNvPr id="3" name="Title 2"/>
          <p:cNvSpPr>
            <a:spLocks noGrp="1"/>
          </p:cNvSpPr>
          <p:nvPr>
            <p:ph type="title"/>
          </p:nvPr>
        </p:nvSpPr>
        <p:spPr/>
        <p:txBody>
          <a:bodyPr>
            <a:normAutofit/>
          </a:bodyPr>
          <a:lstStyle/>
          <a:p>
            <a:r>
              <a:rPr lang="en-GB" dirty="0"/>
              <a:t>Allotrope – In pharma today (Agilent)</a:t>
            </a:r>
          </a:p>
        </p:txBody>
      </p:sp>
      <p:sp>
        <p:nvSpPr>
          <p:cNvPr id="4" name="Date Placeholder 3"/>
          <p:cNvSpPr>
            <a:spLocks noGrp="1"/>
          </p:cNvSpPr>
          <p:nvPr>
            <p:ph type="dt" sz="half" idx="10"/>
          </p:nvPr>
        </p:nvSpPr>
        <p:spPr/>
        <p:txBody>
          <a:bodyPr/>
          <a:lstStyle/>
          <a:p>
            <a:r>
              <a:rPr lang="en-US" dirty="0"/>
              <a:t>© 2018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r>
              <a:rPr lang="en-US"/>
              <a:t>Page | </a:t>
            </a:r>
            <a:fld id="{95943BB4-EBD8-4800-8747-241FB58C5791}" type="slidenum">
              <a:rPr lang="en-US" smtClean="0"/>
              <a:pPr/>
              <a:t>27</a:t>
            </a:fld>
            <a:endParaRPr lang="en-US" dirty="0"/>
          </a:p>
        </p:txBody>
      </p:sp>
    </p:spTree>
    <p:extLst>
      <p:ext uri="{BB962C8B-B14F-4D97-AF65-F5344CB8AC3E}">
        <p14:creationId xmlns:p14="http://schemas.microsoft.com/office/powerpoint/2010/main" val="3623543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a:t>Boehringer-Ingelheim</a:t>
            </a:r>
            <a:r>
              <a:rPr lang="en-GB" dirty="0"/>
              <a:t> are using ADF to reduce the number of NMR file formats from 15+ to one…</a:t>
            </a:r>
          </a:p>
        </p:txBody>
      </p:sp>
      <p:sp>
        <p:nvSpPr>
          <p:cNvPr id="3" name="Title 2"/>
          <p:cNvSpPr>
            <a:spLocks noGrp="1"/>
          </p:cNvSpPr>
          <p:nvPr>
            <p:ph type="title"/>
          </p:nvPr>
        </p:nvSpPr>
        <p:spPr/>
        <p:txBody>
          <a:bodyPr/>
          <a:lstStyle/>
          <a:p>
            <a:r>
              <a:rPr lang="en-GB" dirty="0"/>
              <a:t>Allotrope - In pharma today (BI)</a:t>
            </a:r>
          </a:p>
        </p:txBody>
      </p:sp>
      <p:sp>
        <p:nvSpPr>
          <p:cNvPr id="4" name="Date Placeholder 3"/>
          <p:cNvSpPr>
            <a:spLocks noGrp="1"/>
          </p:cNvSpPr>
          <p:nvPr>
            <p:ph type="dt" sz="half" idx="10"/>
          </p:nvPr>
        </p:nvSpPr>
        <p:spPr/>
        <p:txBody>
          <a:bodyPr/>
          <a:lstStyle/>
          <a:p>
            <a:r>
              <a:rPr lang="en-US" dirty="0"/>
              <a:t>© 2018 Allotrope Foundation</a:t>
            </a:r>
          </a:p>
        </p:txBody>
      </p:sp>
      <p:sp>
        <p:nvSpPr>
          <p:cNvPr id="5" name="Footer Placeholder 4"/>
          <p:cNvSpPr>
            <a:spLocks noGrp="1"/>
          </p:cNvSpPr>
          <p:nvPr>
            <p:ph type="ftr" sz="quarter" idx="11"/>
          </p:nvPr>
        </p:nvSpPr>
        <p:spPr/>
        <p:txBody>
          <a:bodyPr/>
          <a:lstStyle/>
          <a:p>
            <a:r>
              <a:rPr lang="en-US"/>
              <a:t>Allotrope Foundation Communication</a:t>
            </a:r>
            <a:endParaRPr lang="en-US" dirty="0"/>
          </a:p>
        </p:txBody>
      </p:sp>
      <p:sp>
        <p:nvSpPr>
          <p:cNvPr id="6" name="Slide Number Placeholder 5"/>
          <p:cNvSpPr>
            <a:spLocks noGrp="1"/>
          </p:cNvSpPr>
          <p:nvPr>
            <p:ph type="sldNum" sz="quarter" idx="12"/>
          </p:nvPr>
        </p:nvSpPr>
        <p:spPr/>
        <p:txBody>
          <a:bodyPr/>
          <a:lstStyle/>
          <a:p>
            <a:r>
              <a:rPr lang="en-US"/>
              <a:t>Page | </a:t>
            </a:r>
            <a:fld id="{95943BB4-EBD8-4800-8747-241FB58C5791}" type="slidenum">
              <a:rPr lang="en-US" smtClean="0"/>
              <a:pPr/>
              <a:t>28</a:t>
            </a:fld>
            <a:endParaRPr lang="en-US" dirty="0"/>
          </a:p>
        </p:txBody>
      </p:sp>
      <p:grpSp>
        <p:nvGrpSpPr>
          <p:cNvPr id="79" name="Group 78"/>
          <p:cNvGrpSpPr/>
          <p:nvPr/>
        </p:nvGrpSpPr>
        <p:grpSpPr>
          <a:xfrm>
            <a:off x="2057400" y="2450168"/>
            <a:ext cx="4376036" cy="1872992"/>
            <a:chOff x="2057400" y="2450168"/>
            <a:chExt cx="4376036" cy="1872992"/>
          </a:xfrm>
        </p:grpSpPr>
        <p:grpSp>
          <p:nvGrpSpPr>
            <p:cNvPr id="77" name="Group 76"/>
            <p:cNvGrpSpPr/>
            <p:nvPr/>
          </p:nvGrpSpPr>
          <p:grpSpPr>
            <a:xfrm>
              <a:off x="2057400" y="2469253"/>
              <a:ext cx="4376036" cy="1853907"/>
              <a:chOff x="2057400" y="2469253"/>
              <a:chExt cx="4376036" cy="1853907"/>
            </a:xfrm>
          </p:grpSpPr>
          <p:grpSp>
            <p:nvGrpSpPr>
              <p:cNvPr id="76" name="Group 75"/>
              <p:cNvGrpSpPr/>
              <p:nvPr/>
            </p:nvGrpSpPr>
            <p:grpSpPr>
              <a:xfrm>
                <a:off x="2057400" y="2469253"/>
                <a:ext cx="4212183" cy="1853907"/>
                <a:chOff x="2057400" y="2469253"/>
                <a:chExt cx="4212183" cy="1853907"/>
              </a:xfrm>
            </p:grpSpPr>
            <p:grpSp>
              <p:nvGrpSpPr>
                <p:cNvPr id="41" name="Group 40"/>
                <p:cNvGrpSpPr>
                  <a:grpSpLocks noChangeAspect="1"/>
                </p:cNvGrpSpPr>
                <p:nvPr/>
              </p:nvGrpSpPr>
              <p:grpSpPr>
                <a:xfrm>
                  <a:off x="2057400" y="2495550"/>
                  <a:ext cx="4212183" cy="1827610"/>
                  <a:chOff x="249548" y="3048000"/>
                  <a:chExt cx="8424366" cy="3655220"/>
                </a:xfrm>
              </p:grpSpPr>
              <p:grpSp>
                <p:nvGrpSpPr>
                  <p:cNvPr id="42" name="Group 41"/>
                  <p:cNvGrpSpPr/>
                  <p:nvPr/>
                </p:nvGrpSpPr>
                <p:grpSpPr>
                  <a:xfrm>
                    <a:off x="7858125" y="4559335"/>
                    <a:ext cx="815789" cy="1055178"/>
                    <a:chOff x="7924800" y="4559335"/>
                    <a:chExt cx="815789" cy="1055178"/>
                  </a:xfrm>
                </p:grpSpPr>
                <p:sp>
                  <p:nvSpPr>
                    <p:cNvPr id="71" name="Document"/>
                    <p:cNvSpPr>
                      <a:spLocks noChangeAspect="1" noEditPoints="1" noChangeArrowheads="1"/>
                    </p:cNvSpPr>
                    <p:nvPr/>
                  </p:nvSpPr>
                  <p:spPr bwMode="auto">
                    <a:xfrm>
                      <a:off x="7924800" y="4559335"/>
                      <a:ext cx="815789" cy="105517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sx="86000" sy="86000" algn="ctr" rotWithShape="0">
                        <a:srgbClr val="808080"/>
                      </a:outerShdw>
                    </a:effectLst>
                  </p:spPr>
                  <p:txBody>
                    <a:bodyPr vert="horz" wrap="square" lIns="0" tIns="45720" rIns="0" bIns="45720" numCol="1" anchor="t" anchorCtr="0" compatLnSpc="1">
                      <a:prstTxWarp prst="textNoShape">
                        <a:avLst/>
                      </a:prstTxWarp>
                      <a:normAutofit fontScale="77500" lnSpcReduction="20000"/>
                    </a:bodyPr>
                    <a:lstStyle/>
                    <a:p>
                      <a:pPr algn="ctr"/>
                      <a:endParaRPr lang="en-US" sz="400" b="1" dirty="0">
                        <a:solidFill>
                          <a:prstClr val="black"/>
                        </a:solidFill>
                      </a:endParaRPr>
                    </a:p>
                    <a:p>
                      <a:pPr algn="ctr"/>
                      <a:r>
                        <a:rPr lang="en-US" b="1" dirty="0">
                          <a:solidFill>
                            <a:srgbClr val="336699"/>
                          </a:solidFill>
                        </a:rPr>
                        <a:t>.ADF</a:t>
                      </a:r>
                    </a:p>
                    <a:p>
                      <a:pPr algn="ctr"/>
                      <a:endParaRPr lang="en-US" b="1" dirty="0">
                        <a:solidFill>
                          <a:prstClr val="black"/>
                        </a:solidFill>
                      </a:endParaRPr>
                    </a:p>
                    <a:p>
                      <a:pPr algn="ctr"/>
                      <a:endParaRPr lang="en-US" b="1" dirty="0">
                        <a:solidFill>
                          <a:prstClr val="black"/>
                        </a:solidFill>
                      </a:endParaRPr>
                    </a:p>
                    <a:p>
                      <a:pPr algn="ctr"/>
                      <a:endParaRPr lang="en-US" b="1" dirty="0">
                        <a:solidFill>
                          <a:prstClr val="black"/>
                        </a:solidFill>
                      </a:endParaRPr>
                    </a:p>
                    <a:p>
                      <a:pPr algn="ctr"/>
                      <a:endParaRPr lang="en-US" b="1" dirty="0">
                        <a:solidFill>
                          <a:prstClr val="black"/>
                        </a:solidFill>
                      </a:endParaRPr>
                    </a:p>
                    <a:p>
                      <a:pPr algn="ctr"/>
                      <a:endParaRPr lang="en-US" b="1" dirty="0">
                        <a:solidFill>
                          <a:prstClr val="black"/>
                        </a:solidFill>
                      </a:endParaRPr>
                    </a:p>
                    <a:p>
                      <a:pPr algn="ctr"/>
                      <a:endParaRPr lang="en-US" sz="1200" b="1" dirty="0">
                        <a:solidFill>
                          <a:prstClr val="black"/>
                        </a:solidFill>
                      </a:endParaRPr>
                    </a:p>
                    <a:p>
                      <a:pPr algn="ctr"/>
                      <a:endParaRPr lang="en-US" sz="1200" b="1" dirty="0">
                        <a:solidFill>
                          <a:prstClr val="black"/>
                        </a:solidFill>
                      </a:endParaRPr>
                    </a:p>
                    <a:p>
                      <a:pPr algn="ctr"/>
                      <a:endParaRPr lang="en-US" sz="1200" b="1" dirty="0">
                        <a:solidFill>
                          <a:prstClr val="black"/>
                        </a:solidFill>
                      </a:endParaRPr>
                    </a:p>
                  </p:txBody>
                </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2171" y="5004185"/>
                      <a:ext cx="514350" cy="477451"/>
                    </a:xfrm>
                    <a:prstGeom prst="rect">
                      <a:avLst/>
                    </a:prstGeom>
                  </p:spPr>
                </p:pic>
              </p:grpSp>
              <p:grpSp>
                <p:nvGrpSpPr>
                  <p:cNvPr id="43" name="Group 42"/>
                  <p:cNvGrpSpPr/>
                  <p:nvPr/>
                </p:nvGrpSpPr>
                <p:grpSpPr>
                  <a:xfrm>
                    <a:off x="279022" y="3467100"/>
                    <a:ext cx="3819277" cy="914402"/>
                    <a:chOff x="143123" y="3124200"/>
                    <a:chExt cx="3819277" cy="914402"/>
                  </a:xfrm>
                </p:grpSpPr>
                <p:sp>
                  <p:nvSpPr>
                    <p:cNvPr id="68" name="Flowchart: Alternate Process 67"/>
                    <p:cNvSpPr/>
                    <p:nvPr/>
                  </p:nvSpPr>
                  <p:spPr bwMode="auto">
                    <a:xfrm>
                      <a:off x="2286000" y="3152362"/>
                      <a:ext cx="1676400" cy="886240"/>
                    </a:xfrm>
                    <a:prstGeom prst="flowChartAlternateProcess">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a:bodyPr>
                    <a:lstStyle/>
                    <a:p>
                      <a:pPr algn="ctr" eaLnBrk="0" fontAlgn="base" hangingPunct="0">
                        <a:spcBef>
                          <a:spcPct val="0"/>
                        </a:spcBef>
                        <a:spcAft>
                          <a:spcPct val="0"/>
                        </a:spcAft>
                      </a:pPr>
                      <a:r>
                        <a:rPr lang="en-US" sz="1000" dirty="0">
                          <a:latin typeface="BISansCond" pitchFamily="2" charset="0"/>
                        </a:rPr>
                        <a:t>Bruker </a:t>
                      </a:r>
                    </a:p>
                    <a:p>
                      <a:pPr algn="ctr" eaLnBrk="0" fontAlgn="base" hangingPunct="0">
                        <a:spcBef>
                          <a:spcPct val="0"/>
                        </a:spcBef>
                        <a:spcAft>
                          <a:spcPct val="0"/>
                        </a:spcAft>
                      </a:pPr>
                      <a:r>
                        <a:rPr lang="en-US" sz="1000" dirty="0">
                          <a:latin typeface="BISansCond" pitchFamily="2" charset="0"/>
                        </a:rPr>
                        <a:t>pre-processor</a:t>
                      </a:r>
                    </a:p>
                  </p:txBody>
                </p:sp>
                <p:sp>
                  <p:nvSpPr>
                    <p:cNvPr id="69" name="Cloud Callout 61"/>
                    <p:cNvSpPr/>
                    <p:nvPr/>
                  </p:nvSpPr>
                  <p:spPr bwMode="auto">
                    <a:xfrm>
                      <a:off x="143123" y="3124200"/>
                      <a:ext cx="1676400" cy="914400"/>
                    </a:xfrm>
                    <a:prstGeom prst="cloudCallout">
                      <a:avLst>
                        <a:gd name="adj1" fmla="val -8659"/>
                        <a:gd name="adj2" fmla="val 4822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latin typeface="BISansCond" pitchFamily="2" charset="0"/>
                        </a:rPr>
                        <a:t>Bruker-format data (</a:t>
                      </a:r>
                      <a:r>
                        <a:rPr lang="en-US" sz="700" dirty="0" err="1">
                          <a:latin typeface="BISansCond" pitchFamily="2" charset="0"/>
                        </a:rPr>
                        <a:t>xN</a:t>
                      </a:r>
                      <a:r>
                        <a:rPr lang="en-US" sz="700" dirty="0">
                          <a:latin typeface="BISansCond" pitchFamily="2" charset="0"/>
                        </a:rPr>
                        <a:t>)</a:t>
                      </a:r>
                      <a:endParaRPr kumimoji="0" lang="en-US" sz="700" b="0" i="0" u="none" strike="noStrike" cap="none" normalizeH="0" baseline="0" dirty="0">
                        <a:ln>
                          <a:noFill/>
                        </a:ln>
                        <a:solidFill>
                          <a:schemeClr val="tx1"/>
                        </a:solidFill>
                        <a:effectLst/>
                        <a:latin typeface="BISansCond" pitchFamily="2" charset="0"/>
                      </a:endParaRPr>
                    </a:p>
                  </p:txBody>
                </p:sp>
                <p:sp>
                  <p:nvSpPr>
                    <p:cNvPr id="70" name="Right Arrow 62"/>
                    <p:cNvSpPr/>
                    <p:nvPr/>
                  </p:nvSpPr>
                  <p:spPr bwMode="auto">
                    <a:xfrm>
                      <a:off x="1895723" y="3429000"/>
                      <a:ext cx="304800" cy="304800"/>
                    </a:xfrm>
                    <a:prstGeom prst="rightArrow">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400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BISansCond" pitchFamily="2" charset="0"/>
                      </a:endParaRPr>
                    </a:p>
                  </p:txBody>
                </p:sp>
              </p:grpSp>
              <p:sp>
                <p:nvSpPr>
                  <p:cNvPr id="44" name="Rectangle 43"/>
                  <p:cNvSpPr/>
                  <p:nvPr/>
                </p:nvSpPr>
                <p:spPr bwMode="auto">
                  <a:xfrm>
                    <a:off x="4583200" y="3390900"/>
                    <a:ext cx="603766" cy="3276600"/>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BISansCond" pitchFamily="2" charset="0"/>
                    </a:endParaRPr>
                  </a:p>
                </p:txBody>
              </p:sp>
              <p:sp>
                <p:nvSpPr>
                  <p:cNvPr id="45" name="Right Arrow 39"/>
                  <p:cNvSpPr/>
                  <p:nvPr/>
                </p:nvSpPr>
                <p:spPr bwMode="auto">
                  <a:xfrm>
                    <a:off x="7444472" y="4876800"/>
                    <a:ext cx="304800" cy="304800"/>
                  </a:xfrm>
                  <a:prstGeom prst="rightArrow">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400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BISansCond" pitchFamily="2" charset="0"/>
                    </a:endParaRPr>
                  </a:p>
                </p:txBody>
              </p:sp>
              <p:sp>
                <p:nvSpPr>
                  <p:cNvPr id="46" name="Right Arrow 40"/>
                  <p:cNvSpPr/>
                  <p:nvPr/>
                </p:nvSpPr>
                <p:spPr bwMode="auto">
                  <a:xfrm>
                    <a:off x="4179864" y="3810000"/>
                    <a:ext cx="304800" cy="304800"/>
                  </a:xfrm>
                  <a:prstGeom prst="rightArrow">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400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BISansCond" pitchFamily="2" charset="0"/>
                    </a:endParaRPr>
                  </a:p>
                </p:txBody>
              </p:sp>
              <p:sp>
                <p:nvSpPr>
                  <p:cNvPr id="47" name="Right Arrow 43"/>
                  <p:cNvSpPr/>
                  <p:nvPr/>
                </p:nvSpPr>
                <p:spPr bwMode="auto">
                  <a:xfrm>
                    <a:off x="5322800" y="4876800"/>
                    <a:ext cx="304800" cy="304800"/>
                  </a:xfrm>
                  <a:prstGeom prst="rightArrow">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400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BISansCond" pitchFamily="2" charset="0"/>
                    </a:endParaRPr>
                  </a:p>
                </p:txBody>
              </p:sp>
              <p:grpSp>
                <p:nvGrpSpPr>
                  <p:cNvPr id="48" name="Group 47"/>
                  <p:cNvGrpSpPr/>
                  <p:nvPr/>
                </p:nvGrpSpPr>
                <p:grpSpPr>
                  <a:xfrm>
                    <a:off x="5176901" y="3978264"/>
                    <a:ext cx="2208904" cy="2285600"/>
                    <a:chOff x="127210" y="3085777"/>
                    <a:chExt cx="2208904" cy="2285600"/>
                  </a:xfrm>
                </p:grpSpPr>
                <p:sp>
                  <p:nvSpPr>
                    <p:cNvPr id="65" name="Flowchart: Alternate Process 64"/>
                    <p:cNvSpPr/>
                    <p:nvPr/>
                  </p:nvSpPr>
                  <p:spPr bwMode="auto">
                    <a:xfrm>
                      <a:off x="659714" y="3085777"/>
                      <a:ext cx="1676400" cy="2133600"/>
                    </a:xfrm>
                    <a:prstGeom prst="flowChartAlternate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a:bodyPr>
                    <a:lstStyle/>
                    <a:p>
                      <a:pPr algn="ctr" eaLnBrk="0" fontAlgn="base" hangingPunct="0">
                        <a:spcBef>
                          <a:spcPct val="0"/>
                        </a:spcBef>
                        <a:spcAft>
                          <a:spcPct val="0"/>
                        </a:spcAft>
                      </a:pPr>
                      <a:r>
                        <a:rPr lang="en-US" sz="1200" dirty="0">
                          <a:latin typeface="BISansCond" pitchFamily="2" charset="0"/>
                        </a:rPr>
                        <a:t>Allotrope </a:t>
                      </a:r>
                    </a:p>
                    <a:p>
                      <a:pPr algn="ctr" eaLnBrk="0" fontAlgn="base" hangingPunct="0">
                        <a:spcBef>
                          <a:spcPct val="0"/>
                        </a:spcBef>
                        <a:spcAft>
                          <a:spcPct val="0"/>
                        </a:spcAft>
                      </a:pPr>
                      <a:r>
                        <a:rPr lang="en-US" sz="1200" dirty="0">
                          <a:latin typeface="BISansCond" pitchFamily="2" charset="0"/>
                        </a:rPr>
                        <a:t>post-processor</a:t>
                      </a:r>
                    </a:p>
                    <a:p>
                      <a:pPr algn="ctr" eaLnBrk="0" fontAlgn="base" hangingPunct="0">
                        <a:spcBef>
                          <a:spcPct val="0"/>
                        </a:spcBef>
                        <a:spcAft>
                          <a:spcPct val="0"/>
                        </a:spcAft>
                      </a:pPr>
                      <a:endParaRPr lang="en-US" sz="1200" dirty="0">
                        <a:latin typeface="BISansCond" pitchFamily="2" charset="0"/>
                      </a:endParaRPr>
                    </a:p>
                    <a:p>
                      <a:pPr algn="ctr" eaLnBrk="0" fontAlgn="base" hangingPunct="0">
                        <a:spcBef>
                          <a:spcPct val="0"/>
                        </a:spcBef>
                        <a:spcAft>
                          <a:spcPct val="0"/>
                        </a:spcAft>
                      </a:pPr>
                      <a:endParaRPr lang="en-US" sz="1200" dirty="0">
                        <a:latin typeface="BISansCond" pitchFamily="2" charset="0"/>
                      </a:endParaRPr>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491" y="4495800"/>
                      <a:ext cx="1145662" cy="418702"/>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10" y="4201859"/>
                      <a:ext cx="1065008" cy="1169518"/>
                    </a:xfrm>
                    <a:prstGeom prst="rect">
                      <a:avLst/>
                    </a:prstGeom>
                  </p:spPr>
                </p:pic>
              </p:gr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556" y="3990486"/>
                    <a:ext cx="518018" cy="568850"/>
                  </a:xfrm>
                  <a:prstGeom prst="rect">
                    <a:avLst/>
                  </a:prstGeom>
                </p:spPr>
              </p:pic>
              <p:grpSp>
                <p:nvGrpSpPr>
                  <p:cNvPr id="50" name="Group 49"/>
                  <p:cNvGrpSpPr/>
                  <p:nvPr/>
                </p:nvGrpSpPr>
                <p:grpSpPr>
                  <a:xfrm>
                    <a:off x="276372" y="4572000"/>
                    <a:ext cx="4208292" cy="2095500"/>
                    <a:chOff x="276372" y="4572000"/>
                    <a:chExt cx="4208292" cy="2095500"/>
                  </a:xfrm>
                </p:grpSpPr>
                <p:sp>
                  <p:nvSpPr>
                    <p:cNvPr id="55" name="Flowchart: Alternate Process 54"/>
                    <p:cNvSpPr/>
                    <p:nvPr/>
                  </p:nvSpPr>
                  <p:spPr bwMode="auto">
                    <a:xfrm>
                      <a:off x="2422562" y="4572000"/>
                      <a:ext cx="1675738" cy="886240"/>
                    </a:xfrm>
                    <a:prstGeom prst="flowChartAlternateProcess">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55000" lnSpcReduction="20000"/>
                    </a:bodyPr>
                    <a:lstStyle/>
                    <a:p>
                      <a:pPr algn="ctr" eaLnBrk="0" fontAlgn="base" hangingPunct="0">
                        <a:spcBef>
                          <a:spcPct val="0"/>
                        </a:spcBef>
                        <a:spcAft>
                          <a:spcPct val="0"/>
                        </a:spcAft>
                      </a:pPr>
                      <a:r>
                        <a:rPr lang="en-US" sz="2000" dirty="0">
                          <a:latin typeface="BISansCond" pitchFamily="2" charset="0"/>
                        </a:rPr>
                        <a:t>Varian</a:t>
                      </a:r>
                    </a:p>
                    <a:p>
                      <a:pPr algn="ctr" eaLnBrk="0" fontAlgn="base" hangingPunct="0">
                        <a:spcBef>
                          <a:spcPct val="0"/>
                        </a:spcBef>
                        <a:spcAft>
                          <a:spcPct val="0"/>
                        </a:spcAft>
                      </a:pPr>
                      <a:r>
                        <a:rPr lang="en-US" sz="2000" dirty="0">
                          <a:latin typeface="BISansCond" pitchFamily="2" charset="0"/>
                        </a:rPr>
                        <a:t>pre-processor</a:t>
                      </a:r>
                    </a:p>
                  </p:txBody>
                </p:sp>
                <p:sp>
                  <p:nvSpPr>
                    <p:cNvPr id="56" name="Cloud Callout 58"/>
                    <p:cNvSpPr/>
                    <p:nvPr/>
                  </p:nvSpPr>
                  <p:spPr bwMode="auto">
                    <a:xfrm>
                      <a:off x="276372" y="4572000"/>
                      <a:ext cx="1676400" cy="914400"/>
                    </a:xfrm>
                    <a:prstGeom prst="cloudCallout">
                      <a:avLst>
                        <a:gd name="adj1" fmla="val -8659"/>
                        <a:gd name="adj2" fmla="val 4822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550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BISansCond" pitchFamily="2" charset="0"/>
                        </a:rPr>
                        <a:t>Varian-format data (</a:t>
                      </a:r>
                      <a:r>
                        <a:rPr lang="en-US" sz="1400" dirty="0" err="1">
                          <a:latin typeface="BISansCond" pitchFamily="2" charset="0"/>
                        </a:rPr>
                        <a:t>xN</a:t>
                      </a:r>
                      <a:r>
                        <a:rPr lang="en-US" sz="1400" dirty="0">
                          <a:latin typeface="BISansCond" pitchFamily="2" charset="0"/>
                        </a:rPr>
                        <a:t>)</a:t>
                      </a:r>
                      <a:endParaRPr kumimoji="0" lang="en-US" sz="1400" b="0" i="0" u="none" strike="noStrike" cap="none" normalizeH="0" baseline="0" dirty="0">
                        <a:ln>
                          <a:noFill/>
                        </a:ln>
                        <a:solidFill>
                          <a:schemeClr val="tx1"/>
                        </a:solidFill>
                        <a:effectLst/>
                        <a:latin typeface="BISansCond" pitchFamily="2" charset="0"/>
                      </a:endParaRPr>
                    </a:p>
                  </p:txBody>
                </p:sp>
                <p:sp>
                  <p:nvSpPr>
                    <p:cNvPr id="57" name="Right Arrow 59"/>
                    <p:cNvSpPr/>
                    <p:nvPr/>
                  </p:nvSpPr>
                  <p:spPr bwMode="auto">
                    <a:xfrm>
                      <a:off x="2019696" y="4876800"/>
                      <a:ext cx="304800" cy="304800"/>
                    </a:xfrm>
                    <a:prstGeom prst="rightArrow">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400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BISansCond" pitchFamily="2" charset="0"/>
                      </a:endParaRPr>
                    </a:p>
                  </p:txBody>
                </p:sp>
                <p:sp>
                  <p:nvSpPr>
                    <p:cNvPr id="58" name="Flowchart: Alternate Process 57"/>
                    <p:cNvSpPr/>
                    <p:nvPr/>
                  </p:nvSpPr>
                  <p:spPr bwMode="auto">
                    <a:xfrm>
                      <a:off x="2422562" y="5651390"/>
                      <a:ext cx="1675738" cy="886240"/>
                    </a:xfrm>
                    <a:prstGeom prst="flowChartAlternateProcess">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55000" lnSpcReduction="20000"/>
                    </a:bodyPr>
                    <a:lstStyle/>
                    <a:p>
                      <a:pPr algn="ctr" eaLnBrk="0" fontAlgn="base" hangingPunct="0">
                        <a:spcBef>
                          <a:spcPct val="0"/>
                        </a:spcBef>
                        <a:spcAft>
                          <a:spcPct val="0"/>
                        </a:spcAft>
                      </a:pPr>
                      <a:r>
                        <a:rPr lang="en-US" sz="2000" dirty="0">
                          <a:latin typeface="BISansCond" pitchFamily="2" charset="0"/>
                        </a:rPr>
                        <a:t>Other</a:t>
                      </a:r>
                    </a:p>
                    <a:p>
                      <a:pPr algn="ctr" eaLnBrk="0" fontAlgn="base" hangingPunct="0">
                        <a:spcBef>
                          <a:spcPct val="0"/>
                        </a:spcBef>
                        <a:spcAft>
                          <a:spcPct val="0"/>
                        </a:spcAft>
                      </a:pPr>
                      <a:r>
                        <a:rPr lang="en-US" sz="2000" dirty="0">
                          <a:latin typeface="BISansCond" pitchFamily="2" charset="0"/>
                        </a:rPr>
                        <a:t>pre-processor</a:t>
                      </a:r>
                    </a:p>
                  </p:txBody>
                </p:sp>
                <p:sp>
                  <p:nvSpPr>
                    <p:cNvPr id="59" name="Cloud Callout 55"/>
                    <p:cNvSpPr/>
                    <p:nvPr/>
                  </p:nvSpPr>
                  <p:spPr bwMode="auto">
                    <a:xfrm>
                      <a:off x="276372" y="5651390"/>
                      <a:ext cx="1676400" cy="914400"/>
                    </a:xfrm>
                    <a:prstGeom prst="cloudCallout">
                      <a:avLst>
                        <a:gd name="adj1" fmla="val -8659"/>
                        <a:gd name="adj2" fmla="val 4822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550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BISansCond" pitchFamily="2" charset="0"/>
                        </a:rPr>
                        <a:t>Other-format data (</a:t>
                      </a:r>
                      <a:r>
                        <a:rPr lang="en-US" sz="1400" dirty="0" err="1">
                          <a:latin typeface="BISansCond" pitchFamily="2" charset="0"/>
                        </a:rPr>
                        <a:t>xN</a:t>
                      </a:r>
                      <a:r>
                        <a:rPr lang="en-US" sz="1400" dirty="0">
                          <a:latin typeface="BISansCond" pitchFamily="2" charset="0"/>
                        </a:rPr>
                        <a:t>)</a:t>
                      </a:r>
                      <a:endParaRPr kumimoji="0" lang="en-US" sz="1400" b="0" i="0" u="none" strike="noStrike" cap="none" normalizeH="0" baseline="0" dirty="0">
                        <a:ln>
                          <a:noFill/>
                        </a:ln>
                        <a:solidFill>
                          <a:schemeClr val="tx1"/>
                        </a:solidFill>
                        <a:effectLst/>
                        <a:latin typeface="BISansCond" pitchFamily="2" charset="0"/>
                      </a:endParaRPr>
                    </a:p>
                  </p:txBody>
                </p:sp>
                <p:sp>
                  <p:nvSpPr>
                    <p:cNvPr id="60" name="Right Arrow 56"/>
                    <p:cNvSpPr/>
                    <p:nvPr/>
                  </p:nvSpPr>
                  <p:spPr bwMode="auto">
                    <a:xfrm>
                      <a:off x="2019696" y="5956190"/>
                      <a:ext cx="304800" cy="304800"/>
                    </a:xfrm>
                    <a:prstGeom prst="rightArrow">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400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BISansCond" pitchFamily="2" charset="0"/>
                      </a:endParaRPr>
                    </a:p>
                  </p:txBody>
                </p:sp>
                <p:sp>
                  <p:nvSpPr>
                    <p:cNvPr id="61" name="Right Arrow 41"/>
                    <p:cNvSpPr/>
                    <p:nvPr/>
                  </p:nvSpPr>
                  <p:spPr bwMode="auto">
                    <a:xfrm>
                      <a:off x="4179864" y="4876800"/>
                      <a:ext cx="304800" cy="304800"/>
                    </a:xfrm>
                    <a:prstGeom prst="rightArrow">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400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BISansCond" pitchFamily="2" charset="0"/>
                      </a:endParaRPr>
                    </a:p>
                  </p:txBody>
                </p:sp>
                <p:sp>
                  <p:nvSpPr>
                    <p:cNvPr id="62" name="Right Arrow 42"/>
                    <p:cNvSpPr/>
                    <p:nvPr/>
                  </p:nvSpPr>
                  <p:spPr bwMode="auto">
                    <a:xfrm>
                      <a:off x="4179864" y="5943600"/>
                      <a:ext cx="304800" cy="304800"/>
                    </a:xfrm>
                    <a:prstGeom prst="rightArrow">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rmAutofit fontScale="40000" lnSpcReduction="20000"/>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BISansCond" pitchFamily="2" charset="0"/>
                      </a:endParaRPr>
                    </a:p>
                  </p:txBody>
                </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555" y="5045663"/>
                      <a:ext cx="518017" cy="568850"/>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555" y="6098650"/>
                      <a:ext cx="518017" cy="568850"/>
                    </a:xfrm>
                    <a:prstGeom prst="rect">
                      <a:avLst/>
                    </a:prstGeom>
                  </p:spPr>
                </p:pic>
              </p:grpSp>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3154" y="3048000"/>
                    <a:ext cx="832340" cy="914400"/>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548" y="4525805"/>
                    <a:ext cx="4297680" cy="2177415"/>
                  </a:xfrm>
                  <a:prstGeom prst="rect">
                    <a:avLst/>
                  </a:prstGeom>
                </p:spPr>
              </p:pic>
              <p:sp>
                <p:nvSpPr>
                  <p:cNvPr id="53" name="TextBox 52"/>
                  <p:cNvSpPr txBox="1"/>
                  <p:nvPr/>
                </p:nvSpPr>
                <p:spPr>
                  <a:xfrm rot="16200000">
                    <a:off x="3317944" y="4831780"/>
                    <a:ext cx="3042368" cy="369332"/>
                  </a:xfrm>
                  <a:prstGeom prst="rect">
                    <a:avLst/>
                  </a:prstGeom>
                  <a:noFill/>
                </p:spPr>
                <p:txBody>
                  <a:bodyPr wrap="square" rtlCol="0">
                    <a:noAutofit/>
                  </a:bodyPr>
                  <a:lstStyle/>
                  <a:p>
                    <a:pPr algn="ctr"/>
                    <a:r>
                      <a:rPr lang="en-US" sz="1000" dirty="0"/>
                      <a:t>Consensus Format (CSV)</a:t>
                    </a:r>
                  </a:p>
                </p:txBody>
              </p:sp>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9564" y="3467100"/>
                    <a:ext cx="792482" cy="870614"/>
                  </a:xfrm>
                  <a:prstGeom prst="rect">
                    <a:avLst/>
                  </a:prstGeom>
                </p:spPr>
              </p:pic>
            </p:grpSp>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451" y="2469253"/>
                  <a:ext cx="416170" cy="457200"/>
                </a:xfrm>
                <a:prstGeom prst="rect">
                  <a:avLst/>
                </a:prstGeom>
              </p:spPr>
            </p:pic>
          </p:grpSp>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7195" y="2933700"/>
                <a:ext cx="396241" cy="435307"/>
              </a:xfrm>
              <a:prstGeom prst="rect">
                <a:avLst/>
              </a:prstGeom>
            </p:spPr>
          </p:pic>
        </p:grpSp>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964" y="2450168"/>
              <a:ext cx="416170" cy="457200"/>
            </a:xfrm>
            <a:prstGeom prst="rect">
              <a:avLst/>
            </a:prstGeom>
          </p:spPr>
        </p:pic>
      </p:grpSp>
    </p:spTree>
    <p:extLst>
      <p:ext uri="{BB962C8B-B14F-4D97-AF65-F5344CB8AC3E}">
        <p14:creationId xmlns:p14="http://schemas.microsoft.com/office/powerpoint/2010/main" val="104592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Currently, major work is ongoing in development of the ontologies and data models for new scientific techniques</a:t>
            </a:r>
          </a:p>
          <a:p>
            <a:r>
              <a:rPr lang="en-GB" dirty="0"/>
              <a:t>An overhaul of the ADF API is proposed to resolve some long-term maintenance issues such as dependence on Jena</a:t>
            </a:r>
          </a:p>
        </p:txBody>
      </p:sp>
      <p:sp>
        <p:nvSpPr>
          <p:cNvPr id="3" name="Title 2"/>
          <p:cNvSpPr>
            <a:spLocks noGrp="1"/>
          </p:cNvSpPr>
          <p:nvPr>
            <p:ph type="title"/>
          </p:nvPr>
        </p:nvSpPr>
        <p:spPr/>
        <p:txBody>
          <a:bodyPr>
            <a:normAutofit/>
          </a:bodyPr>
          <a:lstStyle/>
          <a:p>
            <a:r>
              <a:rPr lang="en-GB" dirty="0"/>
              <a:t>Allotrope – On the Roadmap</a:t>
            </a:r>
          </a:p>
        </p:txBody>
      </p:sp>
      <p:sp>
        <p:nvSpPr>
          <p:cNvPr id="4" name="Date Placeholder 3"/>
          <p:cNvSpPr>
            <a:spLocks noGrp="1"/>
          </p:cNvSpPr>
          <p:nvPr>
            <p:ph type="dt" sz="half" idx="10"/>
          </p:nvPr>
        </p:nvSpPr>
        <p:spPr/>
        <p:txBody>
          <a:bodyPr/>
          <a:lstStyle/>
          <a:p>
            <a:r>
              <a:rPr lang="en-US" dirty="0"/>
              <a:t>© 2018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r>
              <a:rPr lang="en-US"/>
              <a:t>Page | </a:t>
            </a:r>
            <a:fld id="{95943BB4-EBD8-4800-8747-241FB58C5791}" type="slidenum">
              <a:rPr lang="en-US" smtClean="0"/>
              <a:pPr/>
              <a:t>29</a:t>
            </a:fld>
            <a:endParaRPr lang="en-US" dirty="0"/>
          </a:p>
        </p:txBody>
      </p:sp>
    </p:spTree>
    <p:extLst>
      <p:ext uri="{BB962C8B-B14F-4D97-AF65-F5344CB8AC3E}">
        <p14:creationId xmlns:p14="http://schemas.microsoft.com/office/powerpoint/2010/main" val="369239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dirty="0"/>
              <a:t>The Allotrope Foundation formed in 2012</a:t>
            </a:r>
          </a:p>
          <a:p>
            <a:pPr lvl="1"/>
            <a:r>
              <a:rPr lang="en-US" dirty="0"/>
              <a:t>A consortium comprised of pharmaceutical, biopharmaceutical, and other scientific research-intensive industries </a:t>
            </a:r>
          </a:p>
          <a:p>
            <a:pPr lvl="1"/>
            <a:r>
              <a:rPr lang="en-US" dirty="0"/>
              <a:t>A partner program for related instrument and software vendors, academic and government institutions</a:t>
            </a:r>
            <a:endParaRPr lang="en-GB" dirty="0"/>
          </a:p>
          <a:p>
            <a:r>
              <a:rPr lang="en-GB" dirty="0"/>
              <a:t>Primary goal is to improve data access, interoperability, and integrity across the industry via standardization</a:t>
            </a:r>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What is Allotrope - background</a:t>
            </a:r>
          </a:p>
        </p:txBody>
      </p:sp>
      <p:sp>
        <p:nvSpPr>
          <p:cNvPr id="4" name="Date Placeholder 3"/>
          <p:cNvSpPr>
            <a:spLocks noGrp="1"/>
          </p:cNvSpPr>
          <p:nvPr>
            <p:ph type="dt" sz="half" idx="10"/>
          </p:nvPr>
        </p:nvSpPr>
        <p:spPr/>
        <p:txBody>
          <a:bodyPr/>
          <a:lstStyle/>
          <a:p>
            <a:r>
              <a:rPr lang="en-US" dirty="0"/>
              <a:t>© 2018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r>
              <a:rPr lang="en-US" dirty="0"/>
              <a:t>Page | </a:t>
            </a:r>
            <a:fld id="{95943BB4-EBD8-4800-8747-241FB58C5791}" type="slidenum">
              <a:rPr lang="en-US" smtClean="0"/>
              <a:pPr/>
              <a:t>3</a:t>
            </a:fld>
            <a:endParaRPr lang="en-US" dirty="0"/>
          </a:p>
        </p:txBody>
      </p:sp>
    </p:spTree>
    <p:extLst>
      <p:ext uri="{BB962C8B-B14F-4D97-AF65-F5344CB8AC3E}">
        <p14:creationId xmlns:p14="http://schemas.microsoft.com/office/powerpoint/2010/main" val="368200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a:t>GSK aims to leverage the Allotrope Framework to enable data integrity throughout the scientific process</a:t>
            </a:r>
          </a:p>
          <a:p>
            <a:pPr lvl="1"/>
            <a:r>
              <a:rPr lang="en-GB" dirty="0"/>
              <a:t>Allotrope Ontologies and Data Models enable the vision of a </a:t>
            </a:r>
            <a:r>
              <a:rPr lang="en-GB" dirty="0" err="1"/>
              <a:t>keyboardless</a:t>
            </a:r>
            <a:r>
              <a:rPr lang="en-GB" dirty="0"/>
              <a:t> lab where common error modes (typos) can be eliminated entirely</a:t>
            </a:r>
          </a:p>
          <a:p>
            <a:pPr lvl="1"/>
            <a:r>
              <a:rPr lang="en-GB" dirty="0"/>
              <a:t>Allotrope Data Format provides a high performance, universal storage solution for scientific data and metadata, complete with data integrity checks via the audit trail and checksums</a:t>
            </a:r>
          </a:p>
          <a:p>
            <a:r>
              <a:rPr lang="en-GB" dirty="0"/>
              <a:t>Through partnerships with key vendors, GSK will inform and support development of the next generation of scientific software to realise this vision</a:t>
            </a:r>
          </a:p>
        </p:txBody>
      </p:sp>
      <p:sp>
        <p:nvSpPr>
          <p:cNvPr id="3" name="Title 2"/>
          <p:cNvSpPr>
            <a:spLocks noGrp="1"/>
          </p:cNvSpPr>
          <p:nvPr>
            <p:ph type="title"/>
          </p:nvPr>
        </p:nvSpPr>
        <p:spPr/>
        <p:txBody>
          <a:bodyPr>
            <a:normAutofit/>
          </a:bodyPr>
          <a:lstStyle/>
          <a:p>
            <a:r>
              <a:rPr lang="en-GB" dirty="0"/>
              <a:t>Allotrope – Vision (GSK)</a:t>
            </a:r>
          </a:p>
        </p:txBody>
      </p:sp>
      <p:sp>
        <p:nvSpPr>
          <p:cNvPr id="4" name="Date Placeholder 3"/>
          <p:cNvSpPr>
            <a:spLocks noGrp="1"/>
          </p:cNvSpPr>
          <p:nvPr>
            <p:ph type="dt" sz="half" idx="10"/>
          </p:nvPr>
        </p:nvSpPr>
        <p:spPr/>
        <p:txBody>
          <a:bodyPr/>
          <a:lstStyle/>
          <a:p>
            <a:r>
              <a:rPr lang="en-US" dirty="0"/>
              <a:t>© 2018 Allotrope Foundation</a:t>
            </a:r>
          </a:p>
        </p:txBody>
      </p:sp>
      <p:sp>
        <p:nvSpPr>
          <p:cNvPr id="5" name="Footer Placeholder 4"/>
          <p:cNvSpPr>
            <a:spLocks noGrp="1"/>
          </p:cNvSpPr>
          <p:nvPr>
            <p:ph type="ftr" sz="quarter" idx="11"/>
          </p:nvPr>
        </p:nvSpPr>
        <p:spPr/>
        <p:txBody>
          <a:bodyPr/>
          <a:lstStyle/>
          <a:p>
            <a:r>
              <a:rPr lang="en-US" dirty="0"/>
              <a:t>Allotrope Foundation Communication</a:t>
            </a:r>
          </a:p>
        </p:txBody>
      </p:sp>
      <p:sp>
        <p:nvSpPr>
          <p:cNvPr id="6" name="Slide Number Placeholder 5"/>
          <p:cNvSpPr>
            <a:spLocks noGrp="1"/>
          </p:cNvSpPr>
          <p:nvPr>
            <p:ph type="sldNum" sz="quarter" idx="12"/>
          </p:nvPr>
        </p:nvSpPr>
        <p:spPr/>
        <p:txBody>
          <a:bodyPr/>
          <a:lstStyle/>
          <a:p>
            <a:r>
              <a:rPr lang="en-US"/>
              <a:t>Page | </a:t>
            </a:r>
            <a:fld id="{95943BB4-EBD8-4800-8747-241FB58C5791}" type="slidenum">
              <a:rPr lang="en-US" smtClean="0"/>
              <a:pPr/>
              <a:t>30</a:t>
            </a:fld>
            <a:endParaRPr lang="en-US" dirty="0"/>
          </a:p>
        </p:txBody>
      </p:sp>
    </p:spTree>
    <p:extLst>
      <p:ext uri="{BB962C8B-B14F-4D97-AF65-F5344CB8AC3E}">
        <p14:creationId xmlns:p14="http://schemas.microsoft.com/office/powerpoint/2010/main" val="91043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1962150"/>
            <a:ext cx="3733800" cy="857250"/>
          </a:xfrm>
        </p:spPr>
        <p:txBody>
          <a:bodyPr>
            <a:noAutofit/>
          </a:bodyPr>
          <a:lstStyle/>
          <a:p>
            <a:r>
              <a:rPr lang="en-GB" sz="5400" dirty="0"/>
              <a:t>Questions?</a:t>
            </a:r>
          </a:p>
        </p:txBody>
      </p:sp>
      <p:sp>
        <p:nvSpPr>
          <p:cNvPr id="4" name="Date Placeholder 3"/>
          <p:cNvSpPr>
            <a:spLocks noGrp="1"/>
          </p:cNvSpPr>
          <p:nvPr>
            <p:ph type="dt" sz="half" idx="10"/>
          </p:nvPr>
        </p:nvSpPr>
        <p:spPr/>
        <p:txBody>
          <a:bodyPr/>
          <a:lstStyle/>
          <a:p>
            <a:r>
              <a:rPr lang="en-US" dirty="0"/>
              <a:t>© 2018 Allotrope Foundation</a:t>
            </a:r>
          </a:p>
        </p:txBody>
      </p:sp>
      <p:sp>
        <p:nvSpPr>
          <p:cNvPr id="5" name="Footer Placeholder 4"/>
          <p:cNvSpPr>
            <a:spLocks noGrp="1"/>
          </p:cNvSpPr>
          <p:nvPr>
            <p:ph type="ftr" sz="quarter" idx="11"/>
          </p:nvPr>
        </p:nvSpPr>
        <p:spPr/>
        <p:txBody>
          <a:bodyPr/>
          <a:lstStyle/>
          <a:p>
            <a:r>
              <a:rPr lang="en-US"/>
              <a:t>Allotrope Foundation Communication</a:t>
            </a:r>
            <a:endParaRPr lang="en-US" dirty="0"/>
          </a:p>
        </p:txBody>
      </p:sp>
      <p:sp>
        <p:nvSpPr>
          <p:cNvPr id="6" name="Slide Number Placeholder 5"/>
          <p:cNvSpPr>
            <a:spLocks noGrp="1"/>
          </p:cNvSpPr>
          <p:nvPr>
            <p:ph type="sldNum" sz="quarter" idx="12"/>
          </p:nvPr>
        </p:nvSpPr>
        <p:spPr/>
        <p:txBody>
          <a:bodyPr/>
          <a:lstStyle/>
          <a:p>
            <a:r>
              <a:rPr lang="en-US"/>
              <a:t>Page | </a:t>
            </a:r>
            <a:fld id="{95943BB4-EBD8-4800-8747-241FB58C5791}" type="slidenum">
              <a:rPr lang="en-US" smtClean="0"/>
              <a:pPr/>
              <a:t>31</a:t>
            </a:fld>
            <a:endParaRPr lang="en-US" dirty="0"/>
          </a:p>
        </p:txBody>
      </p:sp>
    </p:spTree>
    <p:extLst>
      <p:ext uri="{BB962C8B-B14F-4D97-AF65-F5344CB8AC3E}">
        <p14:creationId xmlns:p14="http://schemas.microsoft.com/office/powerpoint/2010/main" val="84446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2">
            <a:extLst>
              <a:ext uri="{FF2B5EF4-FFF2-40B4-BE49-F238E27FC236}">
                <a16:creationId xmlns:a16="http://schemas.microsoft.com/office/drawing/2014/main" id="{B51686CA-6F27-4359-9F15-4B0FE24B4B00}"/>
              </a:ext>
            </a:extLst>
          </p:cNvPr>
          <p:cNvSpPr txBox="1">
            <a:spLocks/>
          </p:cNvSpPr>
          <p:nvPr/>
        </p:nvSpPr>
        <p:spPr>
          <a:xfrm>
            <a:off x="76200" y="-22622"/>
            <a:ext cx="6934200" cy="536972"/>
          </a:xfrm>
          <a:prstGeom prst="rect">
            <a:avLst/>
          </a:prstGeom>
        </p:spPr>
        <p:txBody>
          <a:bodyPr/>
          <a:lstStyle>
            <a:lvl1pPr algn="l" defTabSz="914400" rtl="0" eaLnBrk="1" latinLnBrk="0" hangingPunct="1">
              <a:spcBef>
                <a:spcPct val="0"/>
              </a:spcBef>
              <a:buNone/>
              <a:defRPr sz="4400" b="1" kern="1200">
                <a:solidFill>
                  <a:srgbClr val="043877"/>
                </a:solidFill>
                <a:latin typeface="+mj-lt"/>
                <a:ea typeface="+mj-ea"/>
                <a:cs typeface="+mj-cs"/>
              </a:defRPr>
            </a:lvl1pPr>
          </a:lstStyle>
          <a:p>
            <a:pPr defTabSz="914378">
              <a:defRPr/>
            </a:pPr>
            <a:r>
              <a:rPr lang="en-US" sz="3200" dirty="0"/>
              <a:t>The Allotrope Community Today</a:t>
            </a:r>
          </a:p>
        </p:txBody>
      </p:sp>
      <p:pic>
        <p:nvPicPr>
          <p:cNvPr id="14339" name="Picture 2">
            <a:extLst>
              <a:ext uri="{FF2B5EF4-FFF2-40B4-BE49-F238E27FC236}">
                <a16:creationId xmlns:a16="http://schemas.microsoft.com/office/drawing/2014/main" id="{291301B7-C717-41BE-BE96-86DD3940DB86}"/>
              </a:ext>
            </a:extLst>
          </p:cNvPr>
          <p:cNvPicPr>
            <a:picLocks noChangeAspect="1"/>
          </p:cNvPicPr>
          <p:nvPr/>
        </p:nvPicPr>
        <p:blipFill>
          <a:blip r:embed="rId3" cstate="print">
            <a:extLst>
              <a:ext uri="{28A0092B-C50C-407E-A947-70E740481C1C}">
                <a14:useLocalDpi xmlns:a14="http://schemas.microsoft.com/office/drawing/2010/main" val="0"/>
              </a:ext>
            </a:extLst>
          </a:blip>
          <a:srcRect l="14026" t="14346" r="13531" b="16579"/>
          <a:stretch>
            <a:fillRect/>
          </a:stretch>
        </p:blipFill>
        <p:spPr bwMode="auto">
          <a:xfrm>
            <a:off x="1191" y="1983581"/>
            <a:ext cx="951309" cy="90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id="{2EA9233C-65BA-4294-A2EF-62BC86AEB2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394" y="54769"/>
            <a:ext cx="10287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s://static.wixstatic.com/media/932589_d902434b745045088d34f49bb210064a~mv2.png/v1/fill/w_135,h_147,al_c,usm_0.66_1.00_0.01/932589_d902434b745045088d34f49bb210064a~mv2.png">
            <a:extLst>
              <a:ext uri="{FF2B5EF4-FFF2-40B4-BE49-F238E27FC236}">
                <a16:creationId xmlns:a16="http://schemas.microsoft.com/office/drawing/2014/main" id="{EDA3923B-BEF1-4697-AE33-B919BE308D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406" y="2622948"/>
            <a:ext cx="548879"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https://static.wixstatic.com/media/932589_6ded76f7b3604efe88084ed0868a77c1~mv2.png/v1/fill/w_135,h_107,al_c,usm_0.66_1.00_0.01/932589_6ded76f7b3604efe88084ed0868a77c1~mv2.png">
            <a:extLst>
              <a:ext uri="{FF2B5EF4-FFF2-40B4-BE49-F238E27FC236}">
                <a16:creationId xmlns:a16="http://schemas.microsoft.com/office/drawing/2014/main" id="{7E19C1DF-E81A-4EBB-B467-202D0F07B2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1812" y="4051698"/>
            <a:ext cx="548879"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a:extLst>
              <a:ext uri="{FF2B5EF4-FFF2-40B4-BE49-F238E27FC236}">
                <a16:creationId xmlns:a16="http://schemas.microsoft.com/office/drawing/2014/main" id="{F5AFD672-6475-4967-A4EA-700F8B9DB2A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5853" y="2463403"/>
            <a:ext cx="1576388"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a:extLst>
              <a:ext uri="{FF2B5EF4-FFF2-40B4-BE49-F238E27FC236}">
                <a16:creationId xmlns:a16="http://schemas.microsoft.com/office/drawing/2014/main" id="{0F223C34-F8FF-44F0-8C46-20FAFC017045}"/>
              </a:ext>
            </a:extLst>
          </p:cNvPr>
          <p:cNvPicPr>
            <a:picLocks noChangeAspect="1"/>
          </p:cNvPicPr>
          <p:nvPr/>
        </p:nvPicPr>
        <p:blipFill>
          <a:blip r:embed="rId8" cstate="print">
            <a:extLst>
              <a:ext uri="{28A0092B-C50C-407E-A947-70E740481C1C}">
                <a14:useLocalDpi xmlns:a14="http://schemas.microsoft.com/office/drawing/2010/main" val="0"/>
              </a:ext>
            </a:extLst>
          </a:blip>
          <a:srcRect l="12540" t="25317" r="12363" b="27313"/>
          <a:stretch>
            <a:fillRect/>
          </a:stretch>
        </p:blipFill>
        <p:spPr bwMode="auto">
          <a:xfrm>
            <a:off x="113110" y="3629025"/>
            <a:ext cx="8905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a:extLst>
              <a:ext uri="{FF2B5EF4-FFF2-40B4-BE49-F238E27FC236}">
                <a16:creationId xmlns:a16="http://schemas.microsoft.com/office/drawing/2014/main" id="{81091293-AF97-43D3-BFA4-3A131211B4E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4335" y="3387329"/>
            <a:ext cx="1028700"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a:extLst>
              <a:ext uri="{FF2B5EF4-FFF2-40B4-BE49-F238E27FC236}">
                <a16:creationId xmlns:a16="http://schemas.microsoft.com/office/drawing/2014/main" id="{EDD5967E-3B49-4DFA-A041-3E6AF9862D5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2056" y="4154091"/>
            <a:ext cx="685800" cy="39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3">
            <a:extLst>
              <a:ext uri="{FF2B5EF4-FFF2-40B4-BE49-F238E27FC236}">
                <a16:creationId xmlns:a16="http://schemas.microsoft.com/office/drawing/2014/main" id="{96741871-8F0F-437A-9789-25EA019BA6A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97404" y="2628900"/>
            <a:ext cx="1371600"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6">
            <a:extLst>
              <a:ext uri="{FF2B5EF4-FFF2-40B4-BE49-F238E27FC236}">
                <a16:creationId xmlns:a16="http://schemas.microsoft.com/office/drawing/2014/main" id="{96D2D741-0119-4ACD-9C4C-8541EE95402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87454" y="2977754"/>
            <a:ext cx="411956" cy="51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1">
            <a:extLst>
              <a:ext uri="{FF2B5EF4-FFF2-40B4-BE49-F238E27FC236}">
                <a16:creationId xmlns:a16="http://schemas.microsoft.com/office/drawing/2014/main" id="{A405847B-4204-44CC-B4C2-B8AEC6A1851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62725" y="3095625"/>
            <a:ext cx="753666" cy="4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2">
            <a:extLst>
              <a:ext uri="{FF2B5EF4-FFF2-40B4-BE49-F238E27FC236}">
                <a16:creationId xmlns:a16="http://schemas.microsoft.com/office/drawing/2014/main" id="{61640F4A-7539-462C-83D2-8DD9231E827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63541" y="2940844"/>
            <a:ext cx="479822"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4">
            <a:extLst>
              <a:ext uri="{FF2B5EF4-FFF2-40B4-BE49-F238E27FC236}">
                <a16:creationId xmlns:a16="http://schemas.microsoft.com/office/drawing/2014/main" id="{C8EC1D88-88F4-4951-AD6E-D92C598CD56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73204" y="2530079"/>
            <a:ext cx="1028700"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5">
            <a:extLst>
              <a:ext uri="{FF2B5EF4-FFF2-40B4-BE49-F238E27FC236}">
                <a16:creationId xmlns:a16="http://schemas.microsoft.com/office/drawing/2014/main" id="{46159A7C-54DB-4A4F-B77C-B4E5BC359F3C}"/>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90260" y="3725466"/>
            <a:ext cx="1166813"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6">
            <a:extLst>
              <a:ext uri="{FF2B5EF4-FFF2-40B4-BE49-F238E27FC236}">
                <a16:creationId xmlns:a16="http://schemas.microsoft.com/office/drawing/2014/main" id="{C3006323-5BCC-453A-BC10-A8D8C752D83B}"/>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0379" y="3325416"/>
            <a:ext cx="75247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7">
            <a:extLst>
              <a:ext uri="{FF2B5EF4-FFF2-40B4-BE49-F238E27FC236}">
                <a16:creationId xmlns:a16="http://schemas.microsoft.com/office/drawing/2014/main" id="{D085E3C7-A1F1-4D73-B6F9-AC8418661D76}"/>
              </a:ext>
            </a:extLst>
          </p:cNvPr>
          <p:cNvPicPr>
            <a:picLocks noChangeAspect="1"/>
          </p:cNvPicPr>
          <p:nvPr/>
        </p:nvPicPr>
        <p:blipFill>
          <a:blip r:embed="rId18">
            <a:extLst>
              <a:ext uri="{28A0092B-C50C-407E-A947-70E740481C1C}">
                <a14:useLocalDpi xmlns:a14="http://schemas.microsoft.com/office/drawing/2010/main" val="0"/>
              </a:ext>
            </a:extLst>
          </a:blip>
          <a:srcRect l="1889" t="16096" b="6711"/>
          <a:stretch>
            <a:fillRect/>
          </a:stretch>
        </p:blipFill>
        <p:spPr bwMode="auto">
          <a:xfrm>
            <a:off x="1534717" y="2847975"/>
            <a:ext cx="67746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28">
            <a:extLst>
              <a:ext uri="{FF2B5EF4-FFF2-40B4-BE49-F238E27FC236}">
                <a16:creationId xmlns:a16="http://schemas.microsoft.com/office/drawing/2014/main" id="{E29E6FAE-24AF-44E4-A10B-035E868932B0}"/>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99835" y="3907631"/>
            <a:ext cx="566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30">
            <a:extLst>
              <a:ext uri="{FF2B5EF4-FFF2-40B4-BE49-F238E27FC236}">
                <a16:creationId xmlns:a16="http://schemas.microsoft.com/office/drawing/2014/main" id="{904CA671-11A7-493C-92EA-CAB53DADBBBA}"/>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06779" y="3713560"/>
            <a:ext cx="1097756"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2047">
            <a:extLst>
              <a:ext uri="{FF2B5EF4-FFF2-40B4-BE49-F238E27FC236}">
                <a16:creationId xmlns:a16="http://schemas.microsoft.com/office/drawing/2014/main" id="{ABA9C26B-C41E-4AD9-919E-F3CC5670D809}"/>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69357" y="4080273"/>
            <a:ext cx="1165622"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2048">
            <a:extLst>
              <a:ext uri="{FF2B5EF4-FFF2-40B4-BE49-F238E27FC236}">
                <a16:creationId xmlns:a16="http://schemas.microsoft.com/office/drawing/2014/main" id="{E23150FE-25C5-4B95-AF14-BDC8AED9E9DF}"/>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249091" y="2889647"/>
            <a:ext cx="115014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050">
            <a:extLst>
              <a:ext uri="{FF2B5EF4-FFF2-40B4-BE49-F238E27FC236}">
                <a16:creationId xmlns:a16="http://schemas.microsoft.com/office/drawing/2014/main" id="{1C0B1FE4-8B4C-4A2A-8725-B19B4B680BE4}"/>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88706" y="3387328"/>
            <a:ext cx="137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051">
            <a:extLst>
              <a:ext uri="{FF2B5EF4-FFF2-40B4-BE49-F238E27FC236}">
                <a16:creationId xmlns:a16="http://schemas.microsoft.com/office/drawing/2014/main" id="{57A9F1F2-DCC7-4B66-9434-589652217F3C}"/>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30504" y="4039792"/>
            <a:ext cx="685800" cy="4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052">
            <a:extLst>
              <a:ext uri="{FF2B5EF4-FFF2-40B4-BE49-F238E27FC236}">
                <a16:creationId xmlns:a16="http://schemas.microsoft.com/office/drawing/2014/main" id="{31F25883-E478-442E-B254-14EF6876F872}"/>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05488" y="2728913"/>
            <a:ext cx="1371600"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053">
            <a:extLst>
              <a:ext uri="{FF2B5EF4-FFF2-40B4-BE49-F238E27FC236}">
                <a16:creationId xmlns:a16="http://schemas.microsoft.com/office/drawing/2014/main" id="{4B45C9DF-1BC3-4E46-AEF4-0A07B47538FF}"/>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13285" y="2541985"/>
            <a:ext cx="142041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054">
            <a:extLst>
              <a:ext uri="{FF2B5EF4-FFF2-40B4-BE49-F238E27FC236}">
                <a16:creationId xmlns:a16="http://schemas.microsoft.com/office/drawing/2014/main" id="{3CF555EA-FA90-4F76-A5D9-D551C45D0F2A}"/>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97303" y="4560094"/>
            <a:ext cx="1166813"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056">
            <a:extLst>
              <a:ext uri="{FF2B5EF4-FFF2-40B4-BE49-F238E27FC236}">
                <a16:creationId xmlns:a16="http://schemas.microsoft.com/office/drawing/2014/main" id="{1DD630BE-1F24-4FD4-AD90-DEAE86A08F9C}"/>
              </a:ext>
            </a:extLst>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399235" y="3649266"/>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2057">
            <a:extLst>
              <a:ext uri="{FF2B5EF4-FFF2-40B4-BE49-F238E27FC236}">
                <a16:creationId xmlns:a16="http://schemas.microsoft.com/office/drawing/2014/main" id="{8D8E5AF4-81F0-447C-8851-882CADAA748A}"/>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292204" y="3756423"/>
            <a:ext cx="617934" cy="34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2058">
            <a:extLst>
              <a:ext uri="{FF2B5EF4-FFF2-40B4-BE49-F238E27FC236}">
                <a16:creationId xmlns:a16="http://schemas.microsoft.com/office/drawing/2014/main" id="{FD124EC5-2FFF-4AE3-A2AB-5AAAE464F765}"/>
              </a:ext>
            </a:extLst>
          </p:cNvPr>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029200" y="3052763"/>
            <a:ext cx="1028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Box 2059">
            <a:extLst>
              <a:ext uri="{FF2B5EF4-FFF2-40B4-BE49-F238E27FC236}">
                <a16:creationId xmlns:a16="http://schemas.microsoft.com/office/drawing/2014/main" id="{39B98B97-8920-4733-9E01-F2493C4746EC}"/>
              </a:ext>
            </a:extLst>
          </p:cNvPr>
          <p:cNvSpPr txBox="1"/>
          <p:nvPr/>
        </p:nvSpPr>
        <p:spPr>
          <a:xfrm>
            <a:off x="576263" y="4629150"/>
            <a:ext cx="7315200" cy="577081"/>
          </a:xfrm>
          <a:prstGeom prst="rect">
            <a:avLst/>
          </a:prstGeom>
          <a:noFill/>
        </p:spPr>
        <p:txBody>
          <a:bodyPr>
            <a:spAutoFit/>
          </a:bodyPr>
          <a:lstStyle/>
          <a:p>
            <a:pPr algn="ctr">
              <a:defRPr/>
            </a:pPr>
            <a:r>
              <a:rPr lang="en-US" sz="1050" dirty="0">
                <a:solidFill>
                  <a:schemeClr val="accent6">
                    <a:lumMod val="75000"/>
                  </a:schemeClr>
                </a:solidFill>
                <a:latin typeface="Proxima Nova Cond Light" panose="02000506030000020004" pitchFamily="50" charset="0"/>
              </a:rPr>
              <a:t>BSSN Software • Cambridge Semantics •  Elemental Machines • Erasmus MC • </a:t>
            </a:r>
            <a:r>
              <a:rPr lang="en-US" sz="1050" dirty="0" err="1">
                <a:solidFill>
                  <a:schemeClr val="accent6">
                    <a:lumMod val="75000"/>
                  </a:schemeClr>
                </a:solidFill>
                <a:latin typeface="Proxima Nova Cond Light" panose="02000506030000020004" pitchFamily="50" charset="0"/>
              </a:rPr>
              <a:t>Fraunhofer</a:t>
            </a:r>
            <a:r>
              <a:rPr lang="en-US" sz="1050" dirty="0">
                <a:solidFill>
                  <a:schemeClr val="accent6">
                    <a:lumMod val="75000"/>
                  </a:schemeClr>
                </a:solidFill>
                <a:latin typeface="Proxima Nova Cond Light" panose="02000506030000020004" pitchFamily="50" charset="0"/>
              </a:rPr>
              <a:t> IPA • L7 Informatics</a:t>
            </a:r>
            <a:br>
              <a:rPr lang="en-US" sz="1050" dirty="0">
                <a:solidFill>
                  <a:schemeClr val="accent6">
                    <a:lumMod val="75000"/>
                  </a:schemeClr>
                </a:solidFill>
                <a:latin typeface="Proxima Nova Cond Light" panose="02000506030000020004" pitchFamily="50" charset="0"/>
              </a:rPr>
            </a:br>
            <a:r>
              <a:rPr lang="en-US" sz="1050" dirty="0" err="1">
                <a:solidFill>
                  <a:schemeClr val="accent6">
                    <a:lumMod val="75000"/>
                  </a:schemeClr>
                </a:solidFill>
                <a:latin typeface="Proxima Nova Cond Light" panose="02000506030000020004" pitchFamily="50" charset="0"/>
              </a:rPr>
              <a:t>Mettler</a:t>
            </a:r>
            <a:r>
              <a:rPr lang="en-US" sz="1050" dirty="0">
                <a:solidFill>
                  <a:schemeClr val="accent6">
                    <a:lumMod val="75000"/>
                  </a:schemeClr>
                </a:solidFill>
                <a:latin typeface="Proxima Nova Cond Light" panose="02000506030000020004" pitchFamily="50" charset="0"/>
              </a:rPr>
              <a:t> Toledo • NIST • Stanford University • University of Illinois at Chicago • University of Michigan • University of Southampton</a:t>
            </a:r>
          </a:p>
        </p:txBody>
      </p:sp>
      <p:pic>
        <p:nvPicPr>
          <p:cNvPr id="14368" name="Picture 2060">
            <a:extLst>
              <a:ext uri="{FF2B5EF4-FFF2-40B4-BE49-F238E27FC236}">
                <a16:creationId xmlns:a16="http://schemas.microsoft.com/office/drawing/2014/main" id="{209CC2DD-6A6D-437C-92CB-A42C91C4FCA3}"/>
              </a:ext>
            </a:extLst>
          </p:cNvPr>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392091" y="495301"/>
            <a:ext cx="891778"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2061">
            <a:extLst>
              <a:ext uri="{FF2B5EF4-FFF2-40B4-BE49-F238E27FC236}">
                <a16:creationId xmlns:a16="http://schemas.microsoft.com/office/drawing/2014/main" id="{B0D182FD-E440-4F57-87C1-8B1CEC4323AB}"/>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218510" y="527447"/>
            <a:ext cx="1028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063">
            <a:extLst>
              <a:ext uri="{FF2B5EF4-FFF2-40B4-BE49-F238E27FC236}">
                <a16:creationId xmlns:a16="http://schemas.microsoft.com/office/drawing/2014/main" id="{934DE04A-2CE4-42C3-907F-F2477573A6BE}"/>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75397" y="925116"/>
            <a:ext cx="1165622"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2064">
            <a:extLst>
              <a:ext uri="{FF2B5EF4-FFF2-40B4-BE49-F238E27FC236}">
                <a16:creationId xmlns:a16="http://schemas.microsoft.com/office/drawing/2014/main" id="{FE492254-8DAE-42A2-BBD6-9E3389D99222}"/>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7391" y="1633538"/>
            <a:ext cx="1028700"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2065">
            <a:extLst>
              <a:ext uri="{FF2B5EF4-FFF2-40B4-BE49-F238E27FC236}">
                <a16:creationId xmlns:a16="http://schemas.microsoft.com/office/drawing/2014/main" id="{4F6861CF-248C-4EA3-919A-B6534EE407F7}"/>
              </a:ext>
            </a:extLst>
          </p:cNvPr>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343025" y="1524000"/>
            <a:ext cx="548879" cy="47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2066">
            <a:extLst>
              <a:ext uri="{FF2B5EF4-FFF2-40B4-BE49-F238E27FC236}">
                <a16:creationId xmlns:a16="http://schemas.microsoft.com/office/drawing/2014/main" id="{59AFDF91-B6D1-411B-81A4-02E70A86CF0E}"/>
              </a:ext>
            </a:extLst>
          </p:cNvPr>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119313" y="1539479"/>
            <a:ext cx="753666"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2067">
            <a:extLst>
              <a:ext uri="{FF2B5EF4-FFF2-40B4-BE49-F238E27FC236}">
                <a16:creationId xmlns:a16="http://schemas.microsoft.com/office/drawing/2014/main" id="{4DCB5DC6-B267-40ED-8B4B-32A559346819}"/>
              </a:ext>
            </a:extLst>
          </p:cNvPr>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027760" y="1416844"/>
            <a:ext cx="1388269"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2068">
            <a:extLst>
              <a:ext uri="{FF2B5EF4-FFF2-40B4-BE49-F238E27FC236}">
                <a16:creationId xmlns:a16="http://schemas.microsoft.com/office/drawing/2014/main" id="{BC4BC83D-9BC6-4A6B-B35B-84692A3EE9BB}"/>
              </a:ext>
            </a:extLst>
          </p:cNvPr>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532710" y="1462088"/>
            <a:ext cx="75366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2070">
            <a:extLst>
              <a:ext uri="{FF2B5EF4-FFF2-40B4-BE49-F238E27FC236}">
                <a16:creationId xmlns:a16="http://schemas.microsoft.com/office/drawing/2014/main" id="{E2FA5E37-12D3-42CB-9FE9-67F1208EE380}"/>
              </a:ext>
            </a:extLst>
          </p:cNvPr>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833563" y="873919"/>
            <a:ext cx="1097756"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2072">
            <a:extLst>
              <a:ext uri="{FF2B5EF4-FFF2-40B4-BE49-F238E27FC236}">
                <a16:creationId xmlns:a16="http://schemas.microsoft.com/office/drawing/2014/main" id="{E914A9C1-EC4B-492B-A177-3F2DC8BDF480}"/>
              </a:ext>
            </a:extLst>
          </p:cNvPr>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154216" y="800101"/>
            <a:ext cx="1165622"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2074">
            <a:extLst>
              <a:ext uri="{FF2B5EF4-FFF2-40B4-BE49-F238E27FC236}">
                <a16:creationId xmlns:a16="http://schemas.microsoft.com/office/drawing/2014/main" id="{539F1F35-0D91-4DDF-96E2-50EEC5E26288}"/>
              </a:ext>
            </a:extLst>
          </p:cNvPr>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915716" y="521494"/>
            <a:ext cx="10287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2075">
            <a:extLst>
              <a:ext uri="{FF2B5EF4-FFF2-40B4-BE49-F238E27FC236}">
                <a16:creationId xmlns:a16="http://schemas.microsoft.com/office/drawing/2014/main" id="{852921D9-0A2D-4DF6-9246-536F2142F554}"/>
              </a:ext>
            </a:extLst>
          </p:cNvPr>
          <p:cNvPicPr>
            <a:picLocks noChangeAspect="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462588" y="1504950"/>
            <a:ext cx="685800" cy="39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2076">
            <a:extLst>
              <a:ext uri="{FF2B5EF4-FFF2-40B4-BE49-F238E27FC236}">
                <a16:creationId xmlns:a16="http://schemas.microsoft.com/office/drawing/2014/main" id="{4DE80772-A9C8-4A25-8E17-3299CDB15604}"/>
              </a:ext>
            </a:extLst>
          </p:cNvPr>
          <p:cNvPicPr>
            <a:picLocks noChangeAspect="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855744" y="286941"/>
            <a:ext cx="1096566"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2077">
            <a:extLst>
              <a:ext uri="{FF2B5EF4-FFF2-40B4-BE49-F238E27FC236}">
                <a16:creationId xmlns:a16="http://schemas.microsoft.com/office/drawing/2014/main" id="{99754BDC-4A35-45A9-8316-ED03CE6F6C37}"/>
              </a:ext>
            </a:extLst>
          </p:cNvPr>
          <p:cNvPicPr>
            <a:picLocks noChangeAspect="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7821216" y="1560910"/>
            <a:ext cx="1165622" cy="16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3">
            <a:extLst>
              <a:ext uri="{FF2B5EF4-FFF2-40B4-BE49-F238E27FC236}">
                <a16:creationId xmlns:a16="http://schemas.microsoft.com/office/drawing/2014/main" id="{D0B0EE6B-1FEC-4220-A2CD-FA5EF904E213}"/>
              </a:ext>
            </a:extLst>
          </p:cNvPr>
          <p:cNvPicPr>
            <a:picLocks noChangeAspect="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469856" y="1075135"/>
            <a:ext cx="1234679" cy="11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5">
            <a:extLst>
              <a:ext uri="{FF2B5EF4-FFF2-40B4-BE49-F238E27FC236}">
                <a16:creationId xmlns:a16="http://schemas.microsoft.com/office/drawing/2014/main" id="{4EDC9C9B-951E-4917-9FE8-2E6466FED514}"/>
              </a:ext>
            </a:extLst>
          </p:cNvPr>
          <p:cNvPicPr>
            <a:picLocks noChangeAspect="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2917032" y="2128838"/>
            <a:ext cx="765572"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9">
            <a:extLst>
              <a:ext uri="{FF2B5EF4-FFF2-40B4-BE49-F238E27FC236}">
                <a16:creationId xmlns:a16="http://schemas.microsoft.com/office/drawing/2014/main" id="{963F9203-4FD7-4A13-B7BA-A6E524952D13}"/>
              </a:ext>
            </a:extLst>
          </p:cNvPr>
          <p:cNvPicPr>
            <a:picLocks noChangeAspect="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179469" y="2531269"/>
            <a:ext cx="704850" cy="70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23">
            <a:extLst>
              <a:ext uri="{FF2B5EF4-FFF2-40B4-BE49-F238E27FC236}">
                <a16:creationId xmlns:a16="http://schemas.microsoft.com/office/drawing/2014/main" id="{78CE6884-696A-4086-8AAC-B5396047EBB9}"/>
              </a:ext>
            </a:extLst>
          </p:cNvPr>
          <p:cNvPicPr>
            <a:picLocks noChangeAspect="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3819" y="3095625"/>
            <a:ext cx="890588"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Picture 12">
            <a:extLst>
              <a:ext uri="{FF2B5EF4-FFF2-40B4-BE49-F238E27FC236}">
                <a16:creationId xmlns:a16="http://schemas.microsoft.com/office/drawing/2014/main" id="{8AFCA1AE-9116-4B09-B573-58B4D0DF04FD}"/>
              </a:ext>
            </a:extLst>
          </p:cNvPr>
          <p:cNvPicPr>
            <a:picLocks noChangeAspect="1"/>
          </p:cNvPicPr>
          <p:nvPr/>
        </p:nvPicPr>
        <p:blipFill rotWithShape="1">
          <a:blip r:embed="rId49" cstate="print">
            <a:extLst>
              <a:ext uri="{28A0092B-C50C-407E-A947-70E740481C1C}">
                <a14:useLocalDpi xmlns:a14="http://schemas.microsoft.com/office/drawing/2010/main" val="0"/>
              </a:ext>
            </a:extLst>
          </a:blip>
          <a:srcRect l="4761" t="10539" r="2504" b="8088"/>
          <a:stretch/>
        </p:blipFill>
        <p:spPr bwMode="auto">
          <a:xfrm>
            <a:off x="4464930" y="623269"/>
            <a:ext cx="609488" cy="59293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17">
            <a:extLst>
              <a:ext uri="{FF2B5EF4-FFF2-40B4-BE49-F238E27FC236}">
                <a16:creationId xmlns:a16="http://schemas.microsoft.com/office/drawing/2014/main" id="{18EF9613-794F-4F2C-9505-3A1506994533}"/>
              </a:ext>
            </a:extLst>
          </p:cNvPr>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682604" y="4188619"/>
            <a:ext cx="1257300"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9">
            <a:extLst>
              <a:ext uri="{FF2B5EF4-FFF2-40B4-BE49-F238E27FC236}">
                <a16:creationId xmlns:a16="http://schemas.microsoft.com/office/drawing/2014/main" id="{551C15D0-3D74-49D9-AE2D-979A103738BF}"/>
              </a:ext>
            </a:extLst>
          </p:cNvPr>
          <p:cNvPicPr>
            <a:picLocks noChangeAspect="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747148" y="2220516"/>
            <a:ext cx="1125140"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31">
            <a:extLst>
              <a:ext uri="{FF2B5EF4-FFF2-40B4-BE49-F238E27FC236}">
                <a16:creationId xmlns:a16="http://schemas.microsoft.com/office/drawing/2014/main" id="{36E798CC-5A2F-48E5-99FD-181E901DFA2F}"/>
              </a:ext>
            </a:extLst>
          </p:cNvPr>
          <p:cNvPicPr>
            <a:picLocks noChangeAspect="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307806" y="3764756"/>
            <a:ext cx="862013"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Picture 1">
            <a:extLst>
              <a:ext uri="{FF2B5EF4-FFF2-40B4-BE49-F238E27FC236}">
                <a16:creationId xmlns:a16="http://schemas.microsoft.com/office/drawing/2014/main" id="{90318328-9E5F-4DD7-A523-8F97FFB99F03}"/>
              </a:ext>
            </a:extLst>
          </p:cNvPr>
          <p:cNvPicPr>
            <a:picLocks noChangeAspect="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4529" y="434579"/>
            <a:ext cx="169187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385BE02-B8C9-4B69-960F-C019ADA1F697}"/>
              </a:ext>
            </a:extLst>
          </p:cNvPr>
          <p:cNvPicPr>
            <a:picLocks noChangeAspect="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97644" y="4121944"/>
            <a:ext cx="10715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Picture 1">
            <a:extLst>
              <a:ext uri="{FF2B5EF4-FFF2-40B4-BE49-F238E27FC236}">
                <a16:creationId xmlns:a16="http://schemas.microsoft.com/office/drawing/2014/main" id="{56869CE4-C155-4925-A95F-D3FCC16F27EC}"/>
              </a:ext>
            </a:extLst>
          </p:cNvPr>
          <p:cNvPicPr>
            <a:picLocks noChangeAspect="1"/>
          </p:cNvPicPr>
          <p:nvPr/>
        </p:nvPicPr>
        <p:blipFill>
          <a:blip r:embed="rId55">
            <a:extLst>
              <a:ext uri="{28A0092B-C50C-407E-A947-70E740481C1C}">
                <a14:useLocalDpi xmlns:a14="http://schemas.microsoft.com/office/drawing/2010/main" val="0"/>
              </a:ext>
            </a:extLst>
          </a:blip>
          <a:srcRect/>
          <a:stretch>
            <a:fillRect/>
          </a:stretch>
        </p:blipFill>
        <p:spPr bwMode="auto">
          <a:xfrm>
            <a:off x="1422798" y="4418410"/>
            <a:ext cx="93464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2">
            <a:extLst>
              <a:ext uri="{FF2B5EF4-FFF2-40B4-BE49-F238E27FC236}">
                <a16:creationId xmlns:a16="http://schemas.microsoft.com/office/drawing/2014/main" id="{CC9B68DF-F202-4D4D-AA87-B187FDB05925}"/>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904060" y="2118122"/>
            <a:ext cx="1441847" cy="36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2">
            <a:extLst>
              <a:ext uri="{FF2B5EF4-FFF2-40B4-BE49-F238E27FC236}">
                <a16:creationId xmlns:a16="http://schemas.microsoft.com/office/drawing/2014/main" id="{3F374473-CB45-49AD-A92A-51948EAF9527}"/>
              </a:ext>
            </a:extLst>
          </p:cNvPr>
          <p:cNvPicPr>
            <a:picLocks noChangeAspect="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459706" y="3784998"/>
            <a:ext cx="744141"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2">
            <a:extLst>
              <a:ext uri="{FF2B5EF4-FFF2-40B4-BE49-F238E27FC236}">
                <a16:creationId xmlns:a16="http://schemas.microsoft.com/office/drawing/2014/main" id="{209E02D8-E1C9-46C4-8EBC-FFF503D85276}"/>
              </a:ext>
            </a:extLst>
          </p:cNvPr>
          <p:cNvPicPr>
            <a:picLocks noChangeAspect="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7580710" y="3960019"/>
            <a:ext cx="550069"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2">
            <a:extLst>
              <a:ext uri="{FF2B5EF4-FFF2-40B4-BE49-F238E27FC236}">
                <a16:creationId xmlns:a16="http://schemas.microsoft.com/office/drawing/2014/main" id="{BA985E29-544D-4C85-BE46-87DF2E32399E}"/>
              </a:ext>
            </a:extLst>
          </p:cNvPr>
          <p:cNvPicPr>
            <a:picLocks noChangeAspect="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255985" y="977504"/>
            <a:ext cx="1334690"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2">
            <a:extLst>
              <a:ext uri="{FF2B5EF4-FFF2-40B4-BE49-F238E27FC236}">
                <a16:creationId xmlns:a16="http://schemas.microsoft.com/office/drawing/2014/main" id="{4020A760-49F1-4FD9-8018-5AF4542100A3}"/>
              </a:ext>
            </a:extLst>
          </p:cNvPr>
          <p:cNvPicPr>
            <a:picLocks noChangeAspect="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7094935" y="2250282"/>
            <a:ext cx="1460897"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2">
            <a:extLst>
              <a:ext uri="{FF2B5EF4-FFF2-40B4-BE49-F238E27FC236}">
                <a16:creationId xmlns:a16="http://schemas.microsoft.com/office/drawing/2014/main" id="{2048EA8C-48CD-47BF-83DB-522B65EC264E}"/>
              </a:ext>
            </a:extLst>
          </p:cNvPr>
          <p:cNvPicPr>
            <a:picLocks noChangeAspect="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8030766" y="3137297"/>
            <a:ext cx="966788" cy="50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84" y="-2392"/>
            <a:ext cx="8145116" cy="696091"/>
          </a:xfrm>
        </p:spPr>
        <p:txBody>
          <a:bodyPr>
            <a:noAutofit/>
          </a:bodyPr>
          <a:lstStyle/>
          <a:p>
            <a:r>
              <a:rPr lang="en-US" sz="2800" dirty="0">
                <a:latin typeface="Harabara Mais Bold"/>
              </a:rPr>
              <a:t>Allotrope approach - Addressing the root causes</a:t>
            </a: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040" y="890632"/>
            <a:ext cx="664369"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ight Arrow 32"/>
          <p:cNvSpPr/>
          <p:nvPr/>
        </p:nvSpPr>
        <p:spPr>
          <a:xfrm>
            <a:off x="4114956" y="1193813"/>
            <a:ext cx="1578935" cy="62997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prstClr val="black"/>
              </a:solidFill>
            </a:endParaRPr>
          </a:p>
        </p:txBody>
      </p:sp>
      <p:pic>
        <p:nvPicPr>
          <p:cNvPr id="6"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7716" y="797207"/>
            <a:ext cx="1900238" cy="206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2015-08-04_16-55-14.png"/>
          <p:cNvPicPr>
            <a:picLocks noChangeAspect="1"/>
          </p:cNvPicPr>
          <p:nvPr/>
        </p:nvPicPr>
        <p:blipFill>
          <a:blip r:embed="rId5" cstate="print">
            <a:duotone>
              <a:schemeClr val="accent3">
                <a:shade val="45000"/>
                <a:satMod val="135000"/>
              </a:schemeClr>
              <a:prstClr val="white"/>
            </a:duotone>
          </a:blip>
          <a:stretch>
            <a:fillRect/>
          </a:stretch>
        </p:blipFill>
        <p:spPr>
          <a:xfrm flipH="1">
            <a:off x="5907471" y="3151113"/>
            <a:ext cx="1817507" cy="1795306"/>
          </a:xfrm>
          <a:prstGeom prst="rect">
            <a:avLst/>
          </a:prstGeom>
        </p:spPr>
      </p:pic>
      <p:pic>
        <p:nvPicPr>
          <p:cNvPr id="8" name="Picture 24" descr="http://www.knauer.net/fileadmin/user_upload/produkte/files/Bilder/Applikationen/chromatograms/VFD0033J.png"/>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l="27568" t="13860" r="10975" b="12163"/>
          <a:stretch>
            <a:fillRect/>
          </a:stretch>
        </p:blipFill>
        <p:spPr bwMode="auto">
          <a:xfrm>
            <a:off x="6079602" y="1532208"/>
            <a:ext cx="1473245" cy="691576"/>
          </a:xfrm>
          <a:prstGeom prst="roundRect">
            <a:avLst/>
          </a:prstGeom>
          <a:noFill/>
        </p:spPr>
      </p:pic>
      <p:pic>
        <p:nvPicPr>
          <p:cNvPr id="11" name="Picture 2" descr="http://static.guim.co.uk/sys-images/Guardian/Pix/pictures/2012/7/13/1342178228321/White-paper-008.jpg"/>
          <p:cNvPicPr>
            <a:picLocks noChangeAspect="1" noChangeArrowheads="1"/>
          </p:cNvPicPr>
          <p:nvPr/>
        </p:nvPicPr>
        <p:blipFill>
          <a:blip r:embed="rId7" cstate="print">
            <a:duotone>
              <a:schemeClr val="accent2">
                <a:shade val="45000"/>
                <a:satMod val="135000"/>
              </a:schemeClr>
              <a:prstClr val="white"/>
            </a:duotone>
          </a:blip>
          <a:srcRect l="6957" r="33913"/>
          <a:stretch>
            <a:fillRect/>
          </a:stretch>
        </p:blipFill>
        <p:spPr bwMode="auto">
          <a:xfrm>
            <a:off x="2000250" y="3402763"/>
            <a:ext cx="1248165" cy="1266521"/>
          </a:xfrm>
          <a:prstGeom prst="rect">
            <a:avLst/>
          </a:prstGeom>
          <a:noFill/>
        </p:spPr>
      </p:pic>
      <p:sp>
        <p:nvSpPr>
          <p:cNvPr id="13" name="TextBox 12"/>
          <p:cNvSpPr txBox="1"/>
          <p:nvPr/>
        </p:nvSpPr>
        <p:spPr>
          <a:xfrm>
            <a:off x="5783671" y="630627"/>
            <a:ext cx="2065107" cy="300082"/>
          </a:xfrm>
          <a:prstGeom prst="rect">
            <a:avLst/>
          </a:prstGeom>
          <a:noFill/>
        </p:spPr>
        <p:txBody>
          <a:bodyPr wrap="square" rtlCol="0">
            <a:spAutoFit/>
          </a:bodyPr>
          <a:lstStyle/>
          <a:p>
            <a:r>
              <a:rPr lang="en-US" sz="1350" dirty="0"/>
              <a:t>Data in </a:t>
            </a:r>
            <a:r>
              <a:rPr lang="en-US" sz="1350" u="sng" dirty="0"/>
              <a:t>Standard</a:t>
            </a:r>
            <a:r>
              <a:rPr lang="en-US" sz="1350" dirty="0"/>
              <a:t> Format</a:t>
            </a:r>
          </a:p>
        </p:txBody>
      </p:sp>
      <p:sp>
        <p:nvSpPr>
          <p:cNvPr id="14" name="TextBox 13"/>
          <p:cNvSpPr txBox="1"/>
          <p:nvPr/>
        </p:nvSpPr>
        <p:spPr>
          <a:xfrm>
            <a:off x="5257800" y="2923428"/>
            <a:ext cx="3356476" cy="300082"/>
          </a:xfrm>
          <a:prstGeom prst="rect">
            <a:avLst/>
          </a:prstGeom>
          <a:noFill/>
        </p:spPr>
        <p:txBody>
          <a:bodyPr wrap="square" rtlCol="0">
            <a:spAutoFit/>
          </a:bodyPr>
          <a:lstStyle/>
          <a:p>
            <a:r>
              <a:rPr lang="en-US" sz="1350" dirty="0"/>
              <a:t>A </a:t>
            </a:r>
            <a:r>
              <a:rPr lang="en-US" sz="1350" u="sng" dirty="0"/>
              <a:t>Standard</a:t>
            </a:r>
            <a:r>
              <a:rPr lang="en-US" sz="1350" dirty="0"/>
              <a:t> vocabulary &amp; metadata structure</a:t>
            </a:r>
          </a:p>
        </p:txBody>
      </p:sp>
      <p:sp>
        <p:nvSpPr>
          <p:cNvPr id="15" name="Rectangle 14"/>
          <p:cNvSpPr/>
          <p:nvPr/>
        </p:nvSpPr>
        <p:spPr>
          <a:xfrm>
            <a:off x="1143000" y="2868516"/>
            <a:ext cx="3565879" cy="507831"/>
          </a:xfrm>
          <a:prstGeom prst="rect">
            <a:avLst/>
          </a:prstGeom>
        </p:spPr>
        <p:txBody>
          <a:bodyPr wrap="square">
            <a:spAutoFit/>
          </a:bodyPr>
          <a:lstStyle/>
          <a:p>
            <a:r>
              <a:rPr lang="en-US" sz="1350" dirty="0"/>
              <a:t>Paper-based and unstructured text for methods, regulations, recipes, observations, </a:t>
            </a:r>
            <a:r>
              <a:rPr lang="en-US" sz="1350" dirty="0" err="1"/>
              <a:t>etc</a:t>
            </a:r>
            <a:endParaRPr lang="en-US" sz="1350" dirty="0"/>
          </a:p>
        </p:txBody>
      </p:sp>
      <p:sp>
        <p:nvSpPr>
          <p:cNvPr id="16" name="Rectangle 15"/>
          <p:cNvSpPr/>
          <p:nvPr/>
        </p:nvSpPr>
        <p:spPr>
          <a:xfrm>
            <a:off x="1143000" y="590550"/>
            <a:ext cx="2971956" cy="300082"/>
          </a:xfrm>
          <a:prstGeom prst="rect">
            <a:avLst/>
          </a:prstGeom>
        </p:spPr>
        <p:txBody>
          <a:bodyPr wrap="square">
            <a:spAutoFit/>
          </a:bodyPr>
          <a:lstStyle/>
          <a:p>
            <a:r>
              <a:rPr lang="en-US" sz="1350" dirty="0"/>
              <a:t>Vendor/instrument-Specific Formats</a:t>
            </a:r>
          </a:p>
        </p:txBody>
      </p:sp>
      <p:sp>
        <p:nvSpPr>
          <p:cNvPr id="17" name="Right Arrow 16"/>
          <p:cNvSpPr/>
          <p:nvPr/>
        </p:nvSpPr>
        <p:spPr>
          <a:xfrm>
            <a:off x="4114956" y="3645429"/>
            <a:ext cx="1578935" cy="62997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prstClr val="black"/>
              </a:solidFill>
            </a:endParaRPr>
          </a:p>
        </p:txBody>
      </p:sp>
      <p:sp>
        <p:nvSpPr>
          <p:cNvPr id="19" name="Rectangle 18"/>
          <p:cNvSpPr/>
          <p:nvPr/>
        </p:nvSpPr>
        <p:spPr>
          <a:xfrm>
            <a:off x="6109603" y="3478111"/>
            <a:ext cx="1116899" cy="923330"/>
          </a:xfrm>
          <a:prstGeom prst="rect">
            <a:avLst/>
          </a:prstGeom>
        </p:spPr>
        <p:txBody>
          <a:bodyPr wrap="square">
            <a:spAutoFit/>
          </a:bodyPr>
          <a:lstStyle/>
          <a:p>
            <a:pPr algn="ctr" defTabSz="685800">
              <a:defRPr/>
            </a:pPr>
            <a:r>
              <a:rPr lang="en-US" sz="1350" b="1" kern="0" dirty="0"/>
              <a:t>Process</a:t>
            </a:r>
            <a:br>
              <a:rPr lang="en-US" sz="1350" b="1" kern="0" dirty="0"/>
            </a:br>
            <a:r>
              <a:rPr lang="en-US" sz="1350" b="1" kern="0" dirty="0"/>
              <a:t>Material</a:t>
            </a:r>
            <a:br>
              <a:rPr lang="en-US" sz="1350" b="1" kern="0" dirty="0"/>
            </a:br>
            <a:r>
              <a:rPr lang="en-US" sz="1350" b="1" kern="0" dirty="0"/>
              <a:t>Equipment</a:t>
            </a:r>
          </a:p>
          <a:p>
            <a:pPr algn="ctr" defTabSz="685800">
              <a:defRPr/>
            </a:pPr>
            <a:r>
              <a:rPr lang="en-US" sz="1350" b="1" kern="0" dirty="0"/>
              <a:t>Result</a:t>
            </a:r>
          </a:p>
        </p:txBody>
      </p:sp>
      <p:sp>
        <p:nvSpPr>
          <p:cNvPr id="18" name="Date Placeholder 3"/>
          <p:cNvSpPr>
            <a:spLocks noGrp="1"/>
          </p:cNvSpPr>
          <p:nvPr>
            <p:ph type="dt" sz="half" idx="10"/>
          </p:nvPr>
        </p:nvSpPr>
        <p:spPr>
          <a:xfrm>
            <a:off x="457200" y="4767263"/>
            <a:ext cx="2133600" cy="273844"/>
          </a:xfrm>
        </p:spPr>
        <p:txBody>
          <a:bodyPr/>
          <a:lstStyle/>
          <a:p>
            <a:r>
              <a:rPr lang="en-US" dirty="0"/>
              <a:t>© 2018 Allotrope Foundation</a:t>
            </a:r>
          </a:p>
        </p:txBody>
      </p:sp>
      <p:sp>
        <p:nvSpPr>
          <p:cNvPr id="20" name="Footer Placeholder 4"/>
          <p:cNvSpPr>
            <a:spLocks noGrp="1"/>
          </p:cNvSpPr>
          <p:nvPr>
            <p:ph type="ftr" sz="quarter" idx="11"/>
          </p:nvPr>
        </p:nvSpPr>
        <p:spPr>
          <a:xfrm>
            <a:off x="3124200" y="4767263"/>
            <a:ext cx="2895600" cy="273844"/>
          </a:xfrm>
        </p:spPr>
        <p:txBody>
          <a:bodyPr/>
          <a:lstStyle/>
          <a:p>
            <a:r>
              <a:rPr lang="en-US"/>
              <a:t>Allotrope Foundation Communication</a:t>
            </a:r>
            <a:endParaRPr lang="en-US" dirty="0"/>
          </a:p>
        </p:txBody>
      </p:sp>
      <p:sp>
        <p:nvSpPr>
          <p:cNvPr id="21" name="Slide Number Placeholder 5"/>
          <p:cNvSpPr>
            <a:spLocks noGrp="1"/>
          </p:cNvSpPr>
          <p:nvPr>
            <p:ph type="sldNum" sz="quarter" idx="12"/>
          </p:nvPr>
        </p:nvSpPr>
        <p:spPr>
          <a:xfrm>
            <a:off x="6553200" y="4767263"/>
            <a:ext cx="2133600" cy="273844"/>
          </a:xfrm>
        </p:spPr>
        <p:txBody>
          <a:bodyPr/>
          <a:lstStyle/>
          <a:p>
            <a:r>
              <a:rPr lang="en-US" dirty="0"/>
              <a:t>Page | </a:t>
            </a:r>
            <a:fld id="{95943BB4-EBD8-4800-8747-241FB58C5791}" type="slidenum">
              <a:rPr lang="en-US" smtClean="0"/>
              <a:pPr/>
              <a:t>5</a:t>
            </a:fld>
            <a:endParaRPr lang="en-US" dirty="0"/>
          </a:p>
        </p:txBody>
      </p:sp>
    </p:spTree>
    <p:extLst>
      <p:ext uri="{BB962C8B-B14F-4D97-AF65-F5344CB8AC3E}">
        <p14:creationId xmlns:p14="http://schemas.microsoft.com/office/powerpoint/2010/main" val="288115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a:latin typeface="Harabara Mais Bold"/>
              </a:rPr>
              <a:t>What is the Allotrope Framework?</a:t>
            </a:r>
          </a:p>
        </p:txBody>
      </p:sp>
      <p:sp>
        <p:nvSpPr>
          <p:cNvPr id="22" name="Freeform 21"/>
          <p:cNvSpPr/>
          <p:nvPr/>
        </p:nvSpPr>
        <p:spPr>
          <a:xfrm>
            <a:off x="3013953" y="1543051"/>
            <a:ext cx="1668429" cy="1998001"/>
          </a:xfrm>
          <a:custGeom>
            <a:avLst/>
            <a:gdLst>
              <a:gd name="connsiteX0" fmla="*/ 0 w 3844342"/>
              <a:gd name="connsiteY0" fmla="*/ 384434 h 4458865"/>
              <a:gd name="connsiteX1" fmla="*/ 112599 w 3844342"/>
              <a:gd name="connsiteY1" fmla="*/ 112598 h 4458865"/>
              <a:gd name="connsiteX2" fmla="*/ 384435 w 3844342"/>
              <a:gd name="connsiteY2" fmla="*/ 0 h 4458865"/>
              <a:gd name="connsiteX3" fmla="*/ 3459908 w 3844342"/>
              <a:gd name="connsiteY3" fmla="*/ 0 h 4458865"/>
              <a:gd name="connsiteX4" fmla="*/ 3731744 w 3844342"/>
              <a:gd name="connsiteY4" fmla="*/ 112599 h 4458865"/>
              <a:gd name="connsiteX5" fmla="*/ 3844342 w 3844342"/>
              <a:gd name="connsiteY5" fmla="*/ 384435 h 4458865"/>
              <a:gd name="connsiteX6" fmla="*/ 3844342 w 3844342"/>
              <a:gd name="connsiteY6" fmla="*/ 4074431 h 4458865"/>
              <a:gd name="connsiteX7" fmla="*/ 3731744 w 3844342"/>
              <a:gd name="connsiteY7" fmla="*/ 4346267 h 4458865"/>
              <a:gd name="connsiteX8" fmla="*/ 3459908 w 3844342"/>
              <a:gd name="connsiteY8" fmla="*/ 4458865 h 4458865"/>
              <a:gd name="connsiteX9" fmla="*/ 384434 w 3844342"/>
              <a:gd name="connsiteY9" fmla="*/ 4458865 h 4458865"/>
              <a:gd name="connsiteX10" fmla="*/ 112598 w 3844342"/>
              <a:gd name="connsiteY10" fmla="*/ 4346267 h 4458865"/>
              <a:gd name="connsiteX11" fmla="*/ 0 w 3844342"/>
              <a:gd name="connsiteY11" fmla="*/ 4074431 h 4458865"/>
              <a:gd name="connsiteX12" fmla="*/ 0 w 3844342"/>
              <a:gd name="connsiteY12" fmla="*/ 384434 h 4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4342" h="4458865">
                <a:moveTo>
                  <a:pt x="0" y="384434"/>
                </a:moveTo>
                <a:cubicBezTo>
                  <a:pt x="0" y="282476"/>
                  <a:pt x="40503" y="184693"/>
                  <a:pt x="112599" y="112598"/>
                </a:cubicBezTo>
                <a:cubicBezTo>
                  <a:pt x="184694" y="40503"/>
                  <a:pt x="282477" y="0"/>
                  <a:pt x="384435" y="0"/>
                </a:cubicBezTo>
                <a:lnTo>
                  <a:pt x="3459908" y="0"/>
                </a:lnTo>
                <a:cubicBezTo>
                  <a:pt x="3561866" y="0"/>
                  <a:pt x="3659649" y="40503"/>
                  <a:pt x="3731744" y="112599"/>
                </a:cubicBezTo>
                <a:cubicBezTo>
                  <a:pt x="3803839" y="184694"/>
                  <a:pt x="3844342" y="282477"/>
                  <a:pt x="3844342" y="384435"/>
                </a:cubicBezTo>
                <a:lnTo>
                  <a:pt x="3844342" y="4074431"/>
                </a:lnTo>
                <a:cubicBezTo>
                  <a:pt x="3844342" y="4176389"/>
                  <a:pt x="3803839" y="4274172"/>
                  <a:pt x="3731744" y="4346267"/>
                </a:cubicBezTo>
                <a:cubicBezTo>
                  <a:pt x="3659649" y="4418362"/>
                  <a:pt x="3561866" y="4458865"/>
                  <a:pt x="3459908" y="4458865"/>
                </a:cubicBezTo>
                <a:lnTo>
                  <a:pt x="384434" y="4458865"/>
                </a:lnTo>
                <a:cubicBezTo>
                  <a:pt x="282476" y="4458865"/>
                  <a:pt x="184693" y="4418362"/>
                  <a:pt x="112598" y="4346267"/>
                </a:cubicBezTo>
                <a:cubicBezTo>
                  <a:pt x="40503" y="4274172"/>
                  <a:pt x="0" y="4176389"/>
                  <a:pt x="0" y="4074431"/>
                </a:cubicBezTo>
                <a:lnTo>
                  <a:pt x="0" y="384434"/>
                </a:lnTo>
                <a:close/>
              </a:path>
            </a:pathLst>
          </a:custGeom>
          <a:solidFill>
            <a:srgbClr val="DBDBDC"/>
          </a:solidFill>
          <a:ln w="25400">
            <a:solidFill>
              <a:schemeClr val="accent1">
                <a:shade val="50000"/>
              </a:schemeClr>
            </a:solidFill>
          </a:ln>
          <a:effectLst/>
        </p:spPr>
        <p:txBody>
          <a:bodyPr spcFirstLastPara="0" vert="horz" wrap="square" lIns="68580" tIns="68580" rIns="68580" bIns="2409485"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defTabSz="800100" fontAlgn="base">
              <a:lnSpc>
                <a:spcPct val="90000"/>
              </a:lnSpc>
              <a:spcBef>
                <a:spcPct val="0"/>
              </a:spcBef>
              <a:defRPr/>
            </a:pPr>
            <a:endParaRPr lang="en-US" sz="788" dirty="0">
              <a:solidFill>
                <a:srgbClr val="000000">
                  <a:hueOff val="0"/>
                  <a:satOff val="0"/>
                  <a:lumOff val="0"/>
                  <a:alphaOff val="0"/>
                </a:srgbClr>
              </a:solidFill>
              <a:latin typeface="Segoe UI Light" panose="020B0502040204020203" pitchFamily="34" charset="0"/>
            </a:endParaRPr>
          </a:p>
        </p:txBody>
      </p:sp>
      <p:sp>
        <p:nvSpPr>
          <p:cNvPr id="23" name="Freeform 22"/>
          <p:cNvSpPr/>
          <p:nvPr/>
        </p:nvSpPr>
        <p:spPr>
          <a:xfrm>
            <a:off x="3160354" y="1877280"/>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p>
            <a:pPr algn="ctr" defTabSz="733425" fontAlgn="base">
              <a:lnSpc>
                <a:spcPct val="90000"/>
              </a:lnSpc>
              <a:spcBef>
                <a:spcPct val="0"/>
              </a:spcBef>
            </a:pPr>
            <a:r>
              <a:rPr lang="en-US" sz="1200" b="1" dirty="0">
                <a:solidFill>
                  <a:srgbClr val="FFFFFF"/>
                </a:solidFill>
                <a:latin typeface="Arial" panose="020B0604020202020204" pitchFamily="34" charset="0"/>
                <a:cs typeface="Arial" panose="020B0604020202020204" pitchFamily="34" charset="0"/>
              </a:rPr>
              <a:t>Data Description</a:t>
            </a:r>
          </a:p>
          <a:p>
            <a:pPr algn="ctr" defTabSz="733425"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Semantic Model</a:t>
            </a:r>
          </a:p>
        </p:txBody>
      </p:sp>
      <p:sp>
        <p:nvSpPr>
          <p:cNvPr id="24" name="Freeform 23"/>
          <p:cNvSpPr/>
          <p:nvPr/>
        </p:nvSpPr>
        <p:spPr>
          <a:xfrm>
            <a:off x="3160354" y="2417421"/>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33425" fontAlgn="base">
              <a:lnSpc>
                <a:spcPct val="90000"/>
              </a:lnSpc>
              <a:spcBef>
                <a:spcPct val="0"/>
              </a:spcBef>
              <a:defRPr/>
            </a:pPr>
            <a:r>
              <a:rPr lang="en-US" sz="1200" b="1" dirty="0">
                <a:solidFill>
                  <a:srgbClr val="FFFFFF"/>
                </a:solidFill>
                <a:latin typeface="Arial" panose="020B0604020202020204" pitchFamily="34" charset="0"/>
                <a:cs typeface="Arial" panose="020B0604020202020204" pitchFamily="34" charset="0"/>
              </a:rPr>
              <a:t>Data Cubes </a:t>
            </a:r>
          </a:p>
          <a:p>
            <a:pPr algn="ctr" defTabSz="733425" fontAlgn="base">
              <a:lnSpc>
                <a:spcPct val="90000"/>
              </a:lnSpc>
              <a:spcBef>
                <a:spcPct val="0"/>
              </a:spcBef>
              <a:defRPr/>
            </a:pPr>
            <a:r>
              <a:rPr lang="en-US" sz="900" b="1" dirty="0">
                <a:solidFill>
                  <a:srgbClr val="FFFFFF"/>
                </a:solidFill>
                <a:latin typeface="Arial" panose="020B0604020202020204" pitchFamily="34" charset="0"/>
                <a:cs typeface="Arial" panose="020B0604020202020204" pitchFamily="34" charset="0"/>
              </a:rPr>
              <a:t>Universal Data Container</a:t>
            </a:r>
          </a:p>
        </p:txBody>
      </p:sp>
      <p:sp>
        <p:nvSpPr>
          <p:cNvPr id="25" name="Freeform 24"/>
          <p:cNvSpPr/>
          <p:nvPr/>
        </p:nvSpPr>
        <p:spPr>
          <a:xfrm>
            <a:off x="3160354" y="2959367"/>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p>
            <a:pPr algn="ctr" defTabSz="733425" fontAlgn="base">
              <a:lnSpc>
                <a:spcPct val="90000"/>
              </a:lnSpc>
              <a:spcBef>
                <a:spcPct val="0"/>
              </a:spcBef>
            </a:pPr>
            <a:r>
              <a:rPr lang="en-US" sz="1200" b="1" dirty="0">
                <a:solidFill>
                  <a:srgbClr val="FFFFFF"/>
                </a:solidFill>
                <a:latin typeface="Arial" panose="020B0604020202020204" pitchFamily="34" charset="0"/>
                <a:cs typeface="Arial" panose="020B0604020202020204" pitchFamily="34" charset="0"/>
              </a:rPr>
              <a:t>Data Package  </a:t>
            </a:r>
          </a:p>
          <a:p>
            <a:pPr algn="ctr" defTabSz="733425"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Virtual file system</a:t>
            </a:r>
          </a:p>
        </p:txBody>
      </p:sp>
      <p:sp>
        <p:nvSpPr>
          <p:cNvPr id="26" name="Rectangle 25"/>
          <p:cNvSpPr/>
          <p:nvPr/>
        </p:nvSpPr>
        <p:spPr>
          <a:xfrm>
            <a:off x="2955137" y="1608363"/>
            <a:ext cx="1786066" cy="268920"/>
          </a:xfrm>
          <a:prstGeom prst="rect">
            <a:avLst/>
          </a:prstGeom>
          <a:ln w="6350">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0100" fontAlgn="base">
              <a:lnSpc>
                <a:spcPct val="90000"/>
              </a:lnSpc>
              <a:spcBef>
                <a:spcPct val="0"/>
              </a:spcBef>
            </a:pPr>
            <a:r>
              <a:rPr lang="en-US" sz="1275" dirty="0">
                <a:solidFill>
                  <a:srgbClr val="000000"/>
                </a:solidFill>
                <a:latin typeface="Arial" panose="020B0604020202020204" pitchFamily="34" charset="0"/>
                <a:cs typeface="Arial" panose="020B0604020202020204" pitchFamily="34" charset="0"/>
              </a:rPr>
              <a:t>Allotrope Data Format</a:t>
            </a:r>
          </a:p>
        </p:txBody>
      </p:sp>
      <p:grpSp>
        <p:nvGrpSpPr>
          <p:cNvPr id="27" name="Group 26"/>
          <p:cNvGrpSpPr/>
          <p:nvPr/>
        </p:nvGrpSpPr>
        <p:grpSpPr>
          <a:xfrm>
            <a:off x="1341774" y="1565156"/>
            <a:ext cx="973836" cy="974393"/>
            <a:chOff x="1129553" y="4294786"/>
            <a:chExt cx="1156447" cy="1299190"/>
          </a:xfrm>
        </p:grpSpPr>
        <p:sp>
          <p:nvSpPr>
            <p:cNvPr id="28" name="Rounded Rectangle 27"/>
            <p:cNvSpPr/>
            <p:nvPr/>
          </p:nvSpPr>
          <p:spPr>
            <a:xfrm>
              <a:off x="1129553" y="4294786"/>
              <a:ext cx="1156447" cy="12991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nvGrpSpPr>
            <p:cNvPr id="29" name="Group 28"/>
            <p:cNvGrpSpPr/>
            <p:nvPr/>
          </p:nvGrpSpPr>
          <p:grpSpPr>
            <a:xfrm>
              <a:off x="1201213" y="4625122"/>
              <a:ext cx="979812" cy="653061"/>
              <a:chOff x="6222605" y="2784005"/>
              <a:chExt cx="2790407" cy="1663800"/>
            </a:xfrm>
          </p:grpSpPr>
          <p:sp>
            <p:nvSpPr>
              <p:cNvPr id="31" name="Oval 30"/>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2" name="Oval 31"/>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3" name="Oval 32"/>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4" name="Oval 33"/>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5" name="Oval 34"/>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cxnSp>
            <p:nvCxnSpPr>
              <p:cNvPr id="36" name="Straight Connector 35"/>
              <p:cNvCxnSpPr>
                <a:stCxn id="33" idx="6"/>
                <a:endCxn id="31"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 idx="5"/>
                <a:endCxn id="31"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3"/>
                <a:endCxn id="31"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6"/>
                <a:endCxn id="32"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4"/>
                <a:endCxn id="34"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129553" y="4307407"/>
              <a:ext cx="1156447" cy="369332"/>
            </a:xfrm>
            <a:prstGeom prst="rect">
              <a:avLst/>
            </a:prstGeom>
            <a:noFill/>
          </p:spPr>
          <p:txBody>
            <a:bodyPr wrap="square" rtlCol="0">
              <a:spAutoFit/>
            </a:bodyPr>
            <a:lstStyle/>
            <a:p>
              <a:pPr algn="ctr"/>
              <a:r>
                <a:rPr lang="en-GB" sz="1200" dirty="0">
                  <a:solidFill>
                    <a:prstClr val="black"/>
                  </a:solidFill>
                  <a:latin typeface="Arial" panose="020B0604020202020204" pitchFamily="34" charset="0"/>
                  <a:cs typeface="Arial" panose="020B0604020202020204" pitchFamily="34" charset="0"/>
                </a:rPr>
                <a:t>Ontologies</a:t>
              </a:r>
            </a:p>
          </p:txBody>
        </p:sp>
      </p:grpSp>
      <p:grpSp>
        <p:nvGrpSpPr>
          <p:cNvPr id="41" name="Group 40"/>
          <p:cNvGrpSpPr/>
          <p:nvPr/>
        </p:nvGrpSpPr>
        <p:grpSpPr>
          <a:xfrm>
            <a:off x="1312503" y="2566659"/>
            <a:ext cx="1049255" cy="974393"/>
            <a:chOff x="2245238" y="2563788"/>
            <a:chExt cx="1246008" cy="1299190"/>
          </a:xfrm>
        </p:grpSpPr>
        <p:grpSp>
          <p:nvGrpSpPr>
            <p:cNvPr id="42" name="Group 41"/>
            <p:cNvGrpSpPr/>
            <p:nvPr/>
          </p:nvGrpSpPr>
          <p:grpSpPr>
            <a:xfrm>
              <a:off x="2245238" y="2563788"/>
              <a:ext cx="1246008" cy="1299190"/>
              <a:chOff x="1085236" y="4294786"/>
              <a:chExt cx="1246008" cy="1299190"/>
            </a:xfrm>
          </p:grpSpPr>
          <p:sp>
            <p:nvSpPr>
              <p:cNvPr id="45" name="Rounded Rectangle 44"/>
              <p:cNvSpPr/>
              <p:nvPr/>
            </p:nvSpPr>
            <p:spPr>
              <a:xfrm>
                <a:off x="1129553" y="4294786"/>
                <a:ext cx="1156447" cy="12991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nvGrpSpPr>
              <p:cNvPr id="46" name="Group 45"/>
              <p:cNvGrpSpPr/>
              <p:nvPr/>
            </p:nvGrpSpPr>
            <p:grpSpPr>
              <a:xfrm>
                <a:off x="1201213" y="4625122"/>
                <a:ext cx="979812" cy="653061"/>
                <a:chOff x="6222605" y="2784005"/>
                <a:chExt cx="2790407" cy="1663800"/>
              </a:xfrm>
            </p:grpSpPr>
            <p:sp>
              <p:nvSpPr>
                <p:cNvPr id="48" name="Oval 47"/>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49" name="Oval 48"/>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0" name="Oval 49"/>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1" name="Oval 50"/>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2" name="Oval 51"/>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cxnSp>
              <p:nvCxnSpPr>
                <p:cNvPr id="53" name="Straight Connector 52"/>
                <p:cNvCxnSpPr>
                  <a:stCxn id="50" idx="6"/>
                  <a:endCxn id="48"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5"/>
                  <a:endCxn id="48"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9" idx="3"/>
                  <a:endCxn id="48"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2" idx="6"/>
                  <a:endCxn id="49"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4"/>
                  <a:endCxn id="51"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1085236" y="4307407"/>
                <a:ext cx="1246008" cy="369332"/>
              </a:xfrm>
              <a:prstGeom prst="rect">
                <a:avLst/>
              </a:prstGeom>
              <a:noFill/>
            </p:spPr>
            <p:txBody>
              <a:bodyPr wrap="square" rtlCol="0">
                <a:spAutoFit/>
              </a:bodyPr>
              <a:lstStyle/>
              <a:p>
                <a:pPr algn="ctr"/>
                <a:r>
                  <a:rPr lang="en-GB" sz="1200" dirty="0">
                    <a:solidFill>
                      <a:prstClr val="black"/>
                    </a:solidFill>
                    <a:latin typeface="Arial" panose="020B0604020202020204" pitchFamily="34" charset="0"/>
                    <a:cs typeface="Arial" panose="020B0604020202020204" pitchFamily="34" charset="0"/>
                  </a:rPr>
                  <a:t>Data Models</a:t>
                </a:r>
              </a:p>
            </p:txBody>
          </p:sp>
        </p:grpSp>
        <p:pic>
          <p:nvPicPr>
            <p:cNvPr id="43" name="Picture 42"/>
            <p:cNvPicPr>
              <a:picLocks noChangeAspect="1"/>
            </p:cNvPicPr>
            <p:nvPr/>
          </p:nvPicPr>
          <p:blipFill>
            <a:blip r:embed="rId3"/>
            <a:stretch>
              <a:fillRect/>
            </a:stretch>
          </p:blipFill>
          <p:spPr>
            <a:xfrm>
              <a:off x="2488032" y="3427261"/>
              <a:ext cx="231718" cy="119924"/>
            </a:xfrm>
            <a:prstGeom prst="rect">
              <a:avLst/>
            </a:prstGeom>
          </p:spPr>
        </p:pic>
        <p:pic>
          <p:nvPicPr>
            <p:cNvPr id="44" name="Picture 43"/>
            <p:cNvPicPr>
              <a:picLocks noChangeAspect="1"/>
            </p:cNvPicPr>
            <p:nvPr/>
          </p:nvPicPr>
          <p:blipFill>
            <a:blip r:embed="rId4"/>
            <a:stretch>
              <a:fillRect/>
            </a:stretch>
          </p:blipFill>
          <p:spPr>
            <a:xfrm>
              <a:off x="2722496" y="2874218"/>
              <a:ext cx="223237" cy="134398"/>
            </a:xfrm>
            <a:prstGeom prst="rect">
              <a:avLst/>
            </a:prstGeom>
          </p:spPr>
        </p:pic>
      </p:grpSp>
      <p:grpSp>
        <p:nvGrpSpPr>
          <p:cNvPr id="58" name="Group 57"/>
          <p:cNvGrpSpPr/>
          <p:nvPr/>
        </p:nvGrpSpPr>
        <p:grpSpPr>
          <a:xfrm>
            <a:off x="4675855" y="1543051"/>
            <a:ext cx="867335" cy="1997999"/>
            <a:chOff x="7058764" y="2306726"/>
            <a:chExt cx="1156447" cy="1735839"/>
          </a:xfrm>
        </p:grpSpPr>
        <p:sp>
          <p:nvSpPr>
            <p:cNvPr id="59" name="Rounded Rectangle 58"/>
            <p:cNvSpPr/>
            <p:nvPr/>
          </p:nvSpPr>
          <p:spPr>
            <a:xfrm>
              <a:off x="7058764" y="2306726"/>
              <a:ext cx="1156447" cy="17358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60" name="TextBox 59"/>
            <p:cNvSpPr txBox="1"/>
            <p:nvPr/>
          </p:nvSpPr>
          <p:spPr>
            <a:xfrm>
              <a:off x="7058764" y="2370044"/>
              <a:ext cx="1156447" cy="250681"/>
            </a:xfrm>
            <a:prstGeom prst="rect">
              <a:avLst/>
            </a:prstGeom>
            <a:noFill/>
          </p:spPr>
          <p:txBody>
            <a:bodyPr wrap="square" rtlCol="0">
              <a:spAutoFit/>
            </a:bodyPr>
            <a:lstStyle/>
            <a:p>
              <a:pPr algn="ctr"/>
              <a:r>
                <a:rPr lang="en-GB" sz="1275" dirty="0">
                  <a:solidFill>
                    <a:prstClr val="black"/>
                  </a:solidFill>
                  <a:latin typeface="Arial" panose="020B0604020202020204" pitchFamily="34" charset="0"/>
                  <a:cs typeface="Arial" panose="020B0604020202020204" pitchFamily="34" charset="0"/>
                </a:rPr>
                <a:t>API</a:t>
              </a:r>
            </a:p>
          </p:txBody>
        </p:sp>
        <p:pic>
          <p:nvPicPr>
            <p:cNvPr id="61" name="Picture 60"/>
            <p:cNvPicPr>
              <a:picLocks noChangeAspect="1"/>
            </p:cNvPicPr>
            <p:nvPr/>
          </p:nvPicPr>
          <p:blipFill rotWithShape="1">
            <a:blip r:embed="rId5"/>
            <a:srcRect l="5854" t="-1" r="55376" b="44014"/>
            <a:stretch/>
          </p:blipFill>
          <p:spPr>
            <a:xfrm>
              <a:off x="7126562" y="2698160"/>
              <a:ext cx="1022356" cy="1255856"/>
            </a:xfrm>
            <a:prstGeom prst="rect">
              <a:avLst/>
            </a:prstGeom>
          </p:spPr>
        </p:pic>
      </p:grpSp>
      <p:sp>
        <p:nvSpPr>
          <p:cNvPr id="62" name="Right Arrow 61"/>
          <p:cNvSpPr/>
          <p:nvPr/>
        </p:nvSpPr>
        <p:spPr>
          <a:xfrm>
            <a:off x="2367979" y="2300276"/>
            <a:ext cx="615094" cy="483549"/>
          </a:xfrm>
          <a:prstGeom prst="rightArrow">
            <a:avLst/>
          </a:prstGeom>
          <a:solidFill>
            <a:srgbClr val="0F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pic>
        <p:nvPicPr>
          <p:cNvPr id="63" name="Picture 2" descr="Image result for appl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725317"/>
            <a:ext cx="1857375" cy="1857376"/>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6298783" y="1576858"/>
            <a:ext cx="1452282" cy="288541"/>
          </a:xfrm>
          <a:prstGeom prst="rect">
            <a:avLst/>
          </a:prstGeom>
          <a:noFill/>
        </p:spPr>
        <p:txBody>
          <a:bodyPr wrap="square" rtlCol="0">
            <a:spAutoFit/>
          </a:bodyPr>
          <a:lstStyle/>
          <a:p>
            <a:pPr algn="ctr"/>
            <a:r>
              <a:rPr lang="en-GB" sz="1275" dirty="0">
                <a:solidFill>
                  <a:prstClr val="black"/>
                </a:solidFill>
                <a:latin typeface="Arial" panose="020B0604020202020204" pitchFamily="34" charset="0"/>
                <a:cs typeface="Arial" panose="020B0604020202020204" pitchFamily="34" charset="0"/>
              </a:rPr>
              <a:t>ADF Explorer</a:t>
            </a:r>
          </a:p>
        </p:txBody>
      </p:sp>
      <p:sp>
        <p:nvSpPr>
          <p:cNvPr id="65" name="Left-Right Arrow 64"/>
          <p:cNvSpPr/>
          <p:nvPr/>
        </p:nvSpPr>
        <p:spPr>
          <a:xfrm>
            <a:off x="5577531" y="2343554"/>
            <a:ext cx="710235" cy="396992"/>
          </a:xfrm>
          <a:prstGeom prst="leftRightArrow">
            <a:avLst>
              <a:gd name="adj1" fmla="val 53796"/>
              <a:gd name="adj2" fmla="val 43430"/>
            </a:avLst>
          </a:prstGeom>
          <a:solidFill>
            <a:srgbClr val="0F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latin typeface="Calibri"/>
            </a:endParaRPr>
          </a:p>
        </p:txBody>
      </p:sp>
      <p:sp>
        <p:nvSpPr>
          <p:cNvPr id="66" name="TextBox 65"/>
          <p:cNvSpPr txBox="1"/>
          <p:nvPr/>
        </p:nvSpPr>
        <p:spPr>
          <a:xfrm>
            <a:off x="855177" y="791299"/>
            <a:ext cx="1981200" cy="830997"/>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 standardised vocabulary for data &amp; metadata with machine-interpretable meaning</a:t>
            </a:r>
          </a:p>
        </p:txBody>
      </p:sp>
      <p:sp>
        <p:nvSpPr>
          <p:cNvPr id="67" name="TextBox 66"/>
          <p:cNvSpPr txBox="1"/>
          <p:nvPr/>
        </p:nvSpPr>
        <p:spPr>
          <a:xfrm>
            <a:off x="891123" y="3634952"/>
            <a:ext cx="1885669" cy="646331"/>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 set of constraints on the semantic metadata using data shapes.</a:t>
            </a:r>
          </a:p>
        </p:txBody>
      </p:sp>
      <p:sp>
        <p:nvSpPr>
          <p:cNvPr id="68" name="TextBox 67"/>
          <p:cNvSpPr txBox="1"/>
          <p:nvPr/>
        </p:nvSpPr>
        <p:spPr>
          <a:xfrm>
            <a:off x="3013399" y="3612432"/>
            <a:ext cx="1522583" cy="830997"/>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 high-performance binary data format.</a:t>
            </a:r>
          </a:p>
          <a:p>
            <a:pPr algn="ctr"/>
            <a:r>
              <a:rPr lang="en-GB" sz="1200" dirty="0">
                <a:solidFill>
                  <a:prstClr val="black"/>
                </a:solidFill>
                <a:latin typeface="Calibri"/>
                <a:cs typeface="Segoe UI Light" panose="020B0502040204020203" pitchFamily="34" charset="0"/>
              </a:rPr>
              <a:t>Instrument, vendor, platform agnostic.</a:t>
            </a:r>
          </a:p>
        </p:txBody>
      </p:sp>
      <p:sp>
        <p:nvSpPr>
          <p:cNvPr id="69" name="TextBox 68"/>
          <p:cNvSpPr txBox="1"/>
          <p:nvPr/>
        </p:nvSpPr>
        <p:spPr>
          <a:xfrm>
            <a:off x="4417410" y="3626367"/>
            <a:ext cx="1541460" cy="646331"/>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An API to allow consistent creation &amp; reading of ADF files.</a:t>
            </a:r>
          </a:p>
        </p:txBody>
      </p:sp>
      <p:sp>
        <p:nvSpPr>
          <p:cNvPr id="70" name="TextBox 69"/>
          <p:cNvSpPr txBox="1"/>
          <p:nvPr/>
        </p:nvSpPr>
        <p:spPr>
          <a:xfrm>
            <a:off x="6096000" y="3582693"/>
            <a:ext cx="2039940" cy="461665"/>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ADF Explorer allows browsing of existing ADF files.</a:t>
            </a:r>
          </a:p>
        </p:txBody>
      </p:sp>
      <p:sp>
        <p:nvSpPr>
          <p:cNvPr id="71" name="Slide Number Placeholder 5"/>
          <p:cNvSpPr>
            <a:spLocks noGrp="1"/>
          </p:cNvSpPr>
          <p:nvPr>
            <p:ph type="sldNum" sz="quarter" idx="12"/>
          </p:nvPr>
        </p:nvSpPr>
        <p:spPr>
          <a:xfrm>
            <a:off x="6553200" y="4767263"/>
            <a:ext cx="2133600" cy="273844"/>
          </a:xfrm>
        </p:spPr>
        <p:txBody>
          <a:bodyPr/>
          <a:lstStyle/>
          <a:p>
            <a:r>
              <a:rPr lang="en-US"/>
              <a:t>Page | </a:t>
            </a:r>
            <a:fld id="{95943BB4-EBD8-4800-8747-241FB58C5791}" type="slidenum">
              <a:rPr lang="en-US" smtClean="0"/>
              <a:pPr/>
              <a:t>6</a:t>
            </a:fld>
            <a:endParaRPr lang="en-US" dirty="0"/>
          </a:p>
        </p:txBody>
      </p:sp>
      <p:sp>
        <p:nvSpPr>
          <p:cNvPr id="72" name="Date Placeholder 3"/>
          <p:cNvSpPr>
            <a:spLocks noGrp="1"/>
          </p:cNvSpPr>
          <p:nvPr>
            <p:ph type="dt" sz="half" idx="10"/>
          </p:nvPr>
        </p:nvSpPr>
        <p:spPr>
          <a:xfrm>
            <a:off x="457200" y="4767263"/>
            <a:ext cx="2133600" cy="273844"/>
          </a:xfrm>
        </p:spPr>
        <p:txBody>
          <a:bodyPr/>
          <a:lstStyle/>
          <a:p>
            <a:r>
              <a:rPr lang="en-US" dirty="0"/>
              <a:t>© 2018 Allotrope Foundation</a:t>
            </a:r>
          </a:p>
        </p:txBody>
      </p:sp>
      <p:sp>
        <p:nvSpPr>
          <p:cNvPr id="73" name="Footer Placeholder 4"/>
          <p:cNvSpPr>
            <a:spLocks noGrp="1"/>
          </p:cNvSpPr>
          <p:nvPr>
            <p:ph type="ftr" sz="quarter" idx="11"/>
          </p:nvPr>
        </p:nvSpPr>
        <p:spPr>
          <a:xfrm>
            <a:off x="3124200" y="4767263"/>
            <a:ext cx="2895600" cy="273844"/>
          </a:xfrm>
        </p:spPr>
        <p:txBody>
          <a:bodyPr/>
          <a:lstStyle/>
          <a:p>
            <a:r>
              <a:rPr lang="en-US"/>
              <a:t>Allotrope Foundation Communication</a:t>
            </a:r>
            <a:endParaRPr lang="en-US" dirty="0"/>
          </a:p>
        </p:txBody>
      </p:sp>
    </p:spTree>
    <p:extLst>
      <p:ext uri="{BB962C8B-B14F-4D97-AF65-F5344CB8AC3E}">
        <p14:creationId xmlns:p14="http://schemas.microsoft.com/office/powerpoint/2010/main" val="196902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Allotrope Data Format (ADF) – first release June 2017</a:t>
            </a:r>
          </a:p>
          <a:p>
            <a:r>
              <a:rPr lang="en-GB" dirty="0"/>
              <a:t>Allotrope Foundation Ontologies (AFO) – first release Dec 2017</a:t>
            </a:r>
          </a:p>
          <a:p>
            <a:r>
              <a:rPr lang="en-GB" dirty="0"/>
              <a:t>Allotrope Data Models (ADM) – first release of LCUV Dec 2018</a:t>
            </a:r>
          </a:p>
        </p:txBody>
      </p:sp>
      <p:sp>
        <p:nvSpPr>
          <p:cNvPr id="3" name="Title 2"/>
          <p:cNvSpPr>
            <a:spLocks noGrp="1"/>
          </p:cNvSpPr>
          <p:nvPr>
            <p:ph type="title"/>
          </p:nvPr>
        </p:nvSpPr>
        <p:spPr/>
        <p:txBody>
          <a:bodyPr/>
          <a:lstStyle/>
          <a:p>
            <a:r>
              <a:rPr lang="en-GB" dirty="0"/>
              <a:t>What is the Framework - Products</a:t>
            </a:r>
          </a:p>
        </p:txBody>
      </p:sp>
      <p:sp>
        <p:nvSpPr>
          <p:cNvPr id="4" name="Date Placeholder 3"/>
          <p:cNvSpPr>
            <a:spLocks noGrp="1"/>
          </p:cNvSpPr>
          <p:nvPr>
            <p:ph type="dt" sz="half" idx="10"/>
          </p:nvPr>
        </p:nvSpPr>
        <p:spPr/>
        <p:txBody>
          <a:bodyPr/>
          <a:lstStyle/>
          <a:p>
            <a:r>
              <a:rPr lang="en-US" dirty="0"/>
              <a:t>© 2018 Allotrope Foundation</a:t>
            </a:r>
          </a:p>
        </p:txBody>
      </p:sp>
      <p:sp>
        <p:nvSpPr>
          <p:cNvPr id="5" name="Footer Placeholder 4"/>
          <p:cNvSpPr>
            <a:spLocks noGrp="1"/>
          </p:cNvSpPr>
          <p:nvPr>
            <p:ph type="ftr" sz="quarter" idx="11"/>
          </p:nvPr>
        </p:nvSpPr>
        <p:spPr/>
        <p:txBody>
          <a:bodyPr/>
          <a:lstStyle/>
          <a:p>
            <a:r>
              <a:rPr lang="en-US"/>
              <a:t>Allotrope Foundation Communication</a:t>
            </a:r>
            <a:endParaRPr lang="en-US" dirty="0"/>
          </a:p>
        </p:txBody>
      </p:sp>
      <p:sp>
        <p:nvSpPr>
          <p:cNvPr id="6" name="Slide Number Placeholder 5"/>
          <p:cNvSpPr>
            <a:spLocks noGrp="1"/>
          </p:cNvSpPr>
          <p:nvPr>
            <p:ph type="sldNum" sz="quarter" idx="12"/>
          </p:nvPr>
        </p:nvSpPr>
        <p:spPr/>
        <p:txBody>
          <a:bodyPr/>
          <a:lstStyle/>
          <a:p>
            <a:r>
              <a:rPr lang="en-US" dirty="0"/>
              <a:t>Page | </a:t>
            </a:r>
            <a:fld id="{95943BB4-EBD8-4800-8747-241FB58C5791}" type="slidenum">
              <a:rPr lang="en-US" smtClean="0"/>
              <a:pPr/>
              <a:t>7</a:t>
            </a:fld>
            <a:endParaRPr lang="en-US" dirty="0"/>
          </a:p>
        </p:txBody>
      </p:sp>
    </p:spTree>
    <p:extLst>
      <p:ext uri="{BB962C8B-B14F-4D97-AF65-F5344CB8AC3E}">
        <p14:creationId xmlns:p14="http://schemas.microsoft.com/office/powerpoint/2010/main" val="135833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D66581-1748-47C2-A557-2DF6078F2DE2}"/>
              </a:ext>
            </a:extLst>
          </p:cNvPr>
          <p:cNvSpPr>
            <a:spLocks noGrp="1"/>
          </p:cNvSpPr>
          <p:nvPr>
            <p:ph idx="1"/>
          </p:nvPr>
        </p:nvSpPr>
        <p:spPr/>
        <p:txBody>
          <a:bodyPr>
            <a:normAutofit fontScale="85000" lnSpcReduction="10000"/>
          </a:bodyPr>
          <a:lstStyle/>
          <a:p>
            <a:r>
              <a:rPr lang="en-GB" dirty="0"/>
              <a:t>Suite of ontologies aimed at different domains in life sciences</a:t>
            </a:r>
          </a:p>
          <a:p>
            <a:r>
              <a:rPr lang="en-GB" dirty="0"/>
              <a:t>Based on the Basic Formal Ontology, an upper ontology widely used in other biomedical ontologies</a:t>
            </a:r>
          </a:p>
          <a:p>
            <a:r>
              <a:rPr lang="en-GB" dirty="0"/>
              <a:t>Formal, machine-interpretable semantics enable programmatic inference of </a:t>
            </a:r>
            <a:r>
              <a:rPr lang="en-GB"/>
              <a:t>new facts </a:t>
            </a:r>
            <a:r>
              <a:rPr lang="en-GB" dirty="0"/>
              <a:t>from existing data</a:t>
            </a:r>
          </a:p>
          <a:p>
            <a:r>
              <a:rPr lang="en-GB" dirty="0"/>
              <a:t>Provides consistent terms for describing data</a:t>
            </a:r>
          </a:p>
        </p:txBody>
      </p:sp>
      <p:sp>
        <p:nvSpPr>
          <p:cNvPr id="3" name="Title 2">
            <a:extLst>
              <a:ext uri="{FF2B5EF4-FFF2-40B4-BE49-F238E27FC236}">
                <a16:creationId xmlns:a16="http://schemas.microsoft.com/office/drawing/2014/main" id="{58C1D983-5FC3-4D5B-A53A-4DC90D070DC8}"/>
              </a:ext>
            </a:extLst>
          </p:cNvPr>
          <p:cNvSpPr>
            <a:spLocks noGrp="1"/>
          </p:cNvSpPr>
          <p:nvPr>
            <p:ph type="title"/>
          </p:nvPr>
        </p:nvSpPr>
        <p:spPr/>
        <p:txBody>
          <a:bodyPr/>
          <a:lstStyle/>
          <a:p>
            <a:r>
              <a:rPr lang="en-GB" dirty="0"/>
              <a:t>Allotrope Foundation Ontologies</a:t>
            </a:r>
          </a:p>
        </p:txBody>
      </p:sp>
      <p:sp>
        <p:nvSpPr>
          <p:cNvPr id="4" name="Date Placeholder 3">
            <a:extLst>
              <a:ext uri="{FF2B5EF4-FFF2-40B4-BE49-F238E27FC236}">
                <a16:creationId xmlns:a16="http://schemas.microsoft.com/office/drawing/2014/main" id="{D32E22F5-5355-451C-910A-F1E24A686689}"/>
              </a:ext>
            </a:extLst>
          </p:cNvPr>
          <p:cNvSpPr>
            <a:spLocks noGrp="1"/>
          </p:cNvSpPr>
          <p:nvPr>
            <p:ph type="dt" sz="half" idx="10"/>
          </p:nvPr>
        </p:nvSpPr>
        <p:spPr/>
        <p:txBody>
          <a:bodyPr/>
          <a:lstStyle/>
          <a:p>
            <a:r>
              <a:rPr lang="en-US" dirty="0"/>
              <a:t>©2018 Allotrope Foundation</a:t>
            </a:r>
          </a:p>
        </p:txBody>
      </p:sp>
      <p:sp>
        <p:nvSpPr>
          <p:cNvPr id="5" name="Footer Placeholder 4">
            <a:extLst>
              <a:ext uri="{FF2B5EF4-FFF2-40B4-BE49-F238E27FC236}">
                <a16:creationId xmlns:a16="http://schemas.microsoft.com/office/drawing/2014/main" id="{AF9B5D2C-E141-4448-A2B9-38C51A184CF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CAD0881C-153F-45A0-B9F9-FA7B38423A4F}"/>
              </a:ext>
            </a:extLst>
          </p:cNvPr>
          <p:cNvSpPr>
            <a:spLocks noGrp="1"/>
          </p:cNvSpPr>
          <p:nvPr>
            <p:ph type="sldNum" sz="quarter" idx="12"/>
          </p:nvPr>
        </p:nvSpPr>
        <p:spPr/>
        <p:txBody>
          <a:bodyPr/>
          <a:lstStyle/>
          <a:p>
            <a:r>
              <a:rPr lang="en-US"/>
              <a:t>Page | </a:t>
            </a:r>
            <a:fld id="{95943BB4-EBD8-4800-8747-241FB58C5791}" type="slidenum">
              <a:rPr lang="en-US" smtClean="0"/>
              <a:pPr/>
              <a:t>8</a:t>
            </a:fld>
            <a:endParaRPr lang="en-US" dirty="0"/>
          </a:p>
        </p:txBody>
      </p:sp>
    </p:spTree>
    <p:extLst>
      <p:ext uri="{BB962C8B-B14F-4D97-AF65-F5344CB8AC3E}">
        <p14:creationId xmlns:p14="http://schemas.microsoft.com/office/powerpoint/2010/main" val="359757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D66581-1748-47C2-A557-2DF6078F2DE2}"/>
              </a:ext>
            </a:extLst>
          </p:cNvPr>
          <p:cNvSpPr>
            <a:spLocks noGrp="1"/>
          </p:cNvSpPr>
          <p:nvPr>
            <p:ph idx="1"/>
          </p:nvPr>
        </p:nvSpPr>
        <p:spPr/>
        <p:txBody>
          <a:bodyPr>
            <a:normAutofit fontScale="70000" lnSpcReduction="20000"/>
          </a:bodyPr>
          <a:lstStyle/>
          <a:p>
            <a:r>
              <a:rPr lang="en-GB" dirty="0"/>
              <a:t>Set of standard data models supporting different technique domains</a:t>
            </a:r>
          </a:p>
          <a:p>
            <a:pPr lvl="1"/>
            <a:r>
              <a:rPr lang="en-GB" dirty="0"/>
              <a:t>Data is represented in a flexible RDF graph structure rather than a tabular or relational form</a:t>
            </a:r>
          </a:p>
          <a:p>
            <a:pPr lvl="1"/>
            <a:r>
              <a:rPr lang="en-GB" dirty="0"/>
              <a:t>Allotrope ontology terms are used to describe metadata and the relationships throughout</a:t>
            </a:r>
          </a:p>
          <a:p>
            <a:pPr lvl="1"/>
            <a:r>
              <a:rPr lang="en-GB" dirty="0"/>
              <a:t>Structure can be programmatically validated via </a:t>
            </a:r>
            <a:r>
              <a:rPr lang="en-GB" dirty="0" err="1"/>
              <a:t>SHApe</a:t>
            </a:r>
            <a:r>
              <a:rPr lang="en-GB" dirty="0"/>
              <a:t> Constraint Language (SHACL)</a:t>
            </a:r>
          </a:p>
          <a:p>
            <a:r>
              <a:rPr lang="en-GB" dirty="0"/>
              <a:t>Provides a coherent structure, independent of software or hardware vendor, to enable cross-compatibility and ensure completeness of data capture</a:t>
            </a:r>
          </a:p>
          <a:p>
            <a:endParaRPr lang="en-GB" dirty="0"/>
          </a:p>
          <a:p>
            <a:endParaRPr lang="en-GB" dirty="0"/>
          </a:p>
        </p:txBody>
      </p:sp>
      <p:sp>
        <p:nvSpPr>
          <p:cNvPr id="3" name="Title 2">
            <a:extLst>
              <a:ext uri="{FF2B5EF4-FFF2-40B4-BE49-F238E27FC236}">
                <a16:creationId xmlns:a16="http://schemas.microsoft.com/office/drawing/2014/main" id="{58C1D983-5FC3-4D5B-A53A-4DC90D070DC8}"/>
              </a:ext>
            </a:extLst>
          </p:cNvPr>
          <p:cNvSpPr>
            <a:spLocks noGrp="1"/>
          </p:cNvSpPr>
          <p:nvPr>
            <p:ph type="title"/>
          </p:nvPr>
        </p:nvSpPr>
        <p:spPr/>
        <p:txBody>
          <a:bodyPr/>
          <a:lstStyle/>
          <a:p>
            <a:r>
              <a:rPr lang="en-GB" dirty="0"/>
              <a:t>Allotrope Data Models</a:t>
            </a:r>
          </a:p>
        </p:txBody>
      </p:sp>
      <p:sp>
        <p:nvSpPr>
          <p:cNvPr id="4" name="Date Placeholder 3">
            <a:extLst>
              <a:ext uri="{FF2B5EF4-FFF2-40B4-BE49-F238E27FC236}">
                <a16:creationId xmlns:a16="http://schemas.microsoft.com/office/drawing/2014/main" id="{D32E22F5-5355-451C-910A-F1E24A686689}"/>
              </a:ext>
            </a:extLst>
          </p:cNvPr>
          <p:cNvSpPr>
            <a:spLocks noGrp="1"/>
          </p:cNvSpPr>
          <p:nvPr>
            <p:ph type="dt" sz="half" idx="10"/>
          </p:nvPr>
        </p:nvSpPr>
        <p:spPr/>
        <p:txBody>
          <a:bodyPr/>
          <a:lstStyle/>
          <a:p>
            <a:r>
              <a:rPr lang="en-US" dirty="0"/>
              <a:t>©2018 Allotrope Foundation</a:t>
            </a:r>
          </a:p>
        </p:txBody>
      </p:sp>
      <p:sp>
        <p:nvSpPr>
          <p:cNvPr id="5" name="Footer Placeholder 4">
            <a:extLst>
              <a:ext uri="{FF2B5EF4-FFF2-40B4-BE49-F238E27FC236}">
                <a16:creationId xmlns:a16="http://schemas.microsoft.com/office/drawing/2014/main" id="{AF9B5D2C-E141-4448-A2B9-38C51A184CFC}"/>
              </a:ext>
            </a:extLst>
          </p:cNvPr>
          <p:cNvSpPr>
            <a:spLocks noGrp="1"/>
          </p:cNvSpPr>
          <p:nvPr>
            <p:ph type="ftr" sz="quarter" idx="11"/>
          </p:nvPr>
        </p:nvSpPr>
        <p:spPr/>
        <p:txBody>
          <a:bodyPr/>
          <a:lstStyle/>
          <a:p>
            <a:r>
              <a:rPr lang="en-US"/>
              <a:t>Allotrope Foundation Communication</a:t>
            </a:r>
            <a:endParaRPr lang="en-US" dirty="0"/>
          </a:p>
        </p:txBody>
      </p:sp>
      <p:sp>
        <p:nvSpPr>
          <p:cNvPr id="6" name="Slide Number Placeholder 5">
            <a:extLst>
              <a:ext uri="{FF2B5EF4-FFF2-40B4-BE49-F238E27FC236}">
                <a16:creationId xmlns:a16="http://schemas.microsoft.com/office/drawing/2014/main" id="{CAD0881C-153F-45A0-B9F9-FA7B38423A4F}"/>
              </a:ext>
            </a:extLst>
          </p:cNvPr>
          <p:cNvSpPr>
            <a:spLocks noGrp="1"/>
          </p:cNvSpPr>
          <p:nvPr>
            <p:ph type="sldNum" sz="quarter" idx="12"/>
          </p:nvPr>
        </p:nvSpPr>
        <p:spPr/>
        <p:txBody>
          <a:bodyPr/>
          <a:lstStyle/>
          <a:p>
            <a:r>
              <a:rPr lang="en-US"/>
              <a:t>Page | </a:t>
            </a:r>
            <a:fld id="{95943BB4-EBD8-4800-8747-241FB58C5791}" type="slidenum">
              <a:rPr lang="en-US" smtClean="0"/>
              <a:pPr/>
              <a:t>9</a:t>
            </a:fld>
            <a:endParaRPr lang="en-US" dirty="0"/>
          </a:p>
        </p:txBody>
      </p:sp>
    </p:spTree>
    <p:extLst>
      <p:ext uri="{BB962C8B-B14F-4D97-AF65-F5344CB8AC3E}">
        <p14:creationId xmlns:p14="http://schemas.microsoft.com/office/powerpoint/2010/main" val="1990231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55704DB5FFD4498F038408D4380DD" ma:contentTypeVersion="10" ma:contentTypeDescription="Create a new document." ma:contentTypeScope="" ma:versionID="839c1cef3788291ecf84f0ed76ec25c0">
  <xsd:schema xmlns:xsd="http://www.w3.org/2001/XMLSchema" xmlns:xs="http://www.w3.org/2001/XMLSchema" xmlns:p="http://schemas.microsoft.com/office/2006/metadata/properties" xmlns:ns3="351ce7fa-0b03-4f92-a01d-b9367c539828" xmlns:ns4="dd356805-a5f7-406e-b967-8eb28b04b745" targetNamespace="http://schemas.microsoft.com/office/2006/metadata/properties" ma:root="true" ma:fieldsID="a075eb4d27725f6870254a4edb3581c6" ns3:_="" ns4:_="">
    <xsd:import namespace="351ce7fa-0b03-4f92-a01d-b9367c539828"/>
    <xsd:import namespace="dd356805-a5f7-406e-b967-8eb28b04b7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ce7fa-0b03-4f92-a01d-b9367c5398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356805-a5f7-406e-b967-8eb28b04b74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4C9067-E8E1-43AD-BFA2-8CBC0CFBF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1ce7fa-0b03-4f92-a01d-b9367c539828"/>
    <ds:schemaRef ds:uri="dd356805-a5f7-406e-b967-8eb28b04b7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371296-C3CB-406A-B5CE-B6C23A4E5E17}">
  <ds:schemaRefs>
    <ds:schemaRef ds:uri="http://schemas.microsoft.com/sharepoint/v3/contenttype/forms"/>
  </ds:schemaRefs>
</ds:datastoreItem>
</file>

<file path=customXml/itemProps3.xml><?xml version="1.0" encoding="utf-8"?>
<ds:datastoreItem xmlns:ds="http://schemas.openxmlformats.org/officeDocument/2006/customXml" ds:itemID="{4E19FB41-02CC-48F9-9E19-85B370EDA5D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351ce7fa-0b03-4f92-a01d-b9367c539828"/>
    <ds:schemaRef ds:uri="http://schemas.microsoft.com/office/infopath/2007/PartnerControls"/>
    <ds:schemaRef ds:uri="dd356805-a5f7-406e-b967-8eb28b04b7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14269</TotalTime>
  <Words>2287</Words>
  <Application>Microsoft Office PowerPoint</Application>
  <PresentationFormat>On-screen Show (16:9)</PresentationFormat>
  <Paragraphs>325</Paragraphs>
  <Slides>31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BISansCond</vt:lpstr>
      <vt:lpstr>Calibri</vt:lpstr>
      <vt:lpstr>Harabara Mais Bold</vt:lpstr>
      <vt:lpstr>Lucida Sans</vt:lpstr>
      <vt:lpstr>Proxima Nova Cond Light</vt:lpstr>
      <vt:lpstr>Segoe UI Light</vt:lpstr>
      <vt:lpstr>Office Theme</vt:lpstr>
      <vt:lpstr>The Allotrope Framework</vt:lpstr>
      <vt:lpstr>Contents</vt:lpstr>
      <vt:lpstr>What is Allotrope - background</vt:lpstr>
      <vt:lpstr>PowerPoint Presentation</vt:lpstr>
      <vt:lpstr>Allotrope approach - Addressing the root causes</vt:lpstr>
      <vt:lpstr>What is the Allotrope Framework?</vt:lpstr>
      <vt:lpstr>What is the Framework - Products</vt:lpstr>
      <vt:lpstr>Allotrope Foundation Ontologies</vt:lpstr>
      <vt:lpstr>Allotrope Data Models</vt:lpstr>
      <vt:lpstr>Allotrope Data Models Example</vt:lpstr>
      <vt:lpstr>Allotrope Data Format</vt:lpstr>
      <vt:lpstr>Allotrope Data Format Example</vt:lpstr>
      <vt:lpstr>ADF Architecture</vt:lpstr>
      <vt:lpstr>ADF API Architecture</vt:lpstr>
      <vt:lpstr>ADF – Internal Structure</vt:lpstr>
      <vt:lpstr>ADF Structure - Data Package</vt:lpstr>
      <vt:lpstr>ADF API - Data Package</vt:lpstr>
      <vt:lpstr>ADF Structure - Data Cubes</vt:lpstr>
      <vt:lpstr>ADF Structure - Data Cubes</vt:lpstr>
      <vt:lpstr>ADF Structure - Data Cubes</vt:lpstr>
      <vt:lpstr>ADF API - Data Cube</vt:lpstr>
      <vt:lpstr>ADF Structure - Data Description</vt:lpstr>
      <vt:lpstr>ADF Structure - Data Description</vt:lpstr>
      <vt:lpstr>ADF API - Data Description</vt:lpstr>
      <vt:lpstr>ADF Structure – Auxiliary Features</vt:lpstr>
      <vt:lpstr>Allotrope Framework – Bringing it all Together</vt:lpstr>
      <vt:lpstr>Allotrope – In pharma today (Agilent)</vt:lpstr>
      <vt:lpstr>Allotrope - In pharma today (BI)</vt:lpstr>
      <vt:lpstr>Allotrope – On the Roadmap</vt:lpstr>
      <vt:lpstr>Allotrope – Vision (GSK)</vt:lpstr>
      <vt:lpstr>Questions?</vt:lpstr>
    </vt:vector>
  </TitlesOfParts>
  <Company>Drinker Biddle &amp; Reath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Krisko</dc:creator>
  <cp:lastModifiedBy>Benjamin Woolford-Lim</cp:lastModifiedBy>
  <cp:revision>250</cp:revision>
  <cp:lastPrinted>2016-11-17T23:38:10Z</cp:lastPrinted>
  <dcterms:created xsi:type="dcterms:W3CDTF">2016-09-19T20:25:52Z</dcterms:created>
  <dcterms:modified xsi:type="dcterms:W3CDTF">2019-09-17T19:47:28Z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0x0101002FA55704DB5FFD4498F038408D4380DD</vt:lpwstr>
  </property>
</Properties>
</file>