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9"/>
  </p:notesMasterIdLst>
  <p:handoutMasterIdLst>
    <p:handoutMasterId r:id="rId30"/>
  </p:handoutMasterIdLst>
  <p:sldIdLst>
    <p:sldId id="269" r:id="rId2"/>
    <p:sldId id="504" r:id="rId3"/>
    <p:sldId id="550" r:id="rId4"/>
    <p:sldId id="574" r:id="rId5"/>
    <p:sldId id="496" r:id="rId6"/>
    <p:sldId id="559" r:id="rId7"/>
    <p:sldId id="560" r:id="rId8"/>
    <p:sldId id="548" r:id="rId9"/>
    <p:sldId id="579" r:id="rId10"/>
    <p:sldId id="580" r:id="rId11"/>
    <p:sldId id="581" r:id="rId12"/>
    <p:sldId id="489" r:id="rId13"/>
    <p:sldId id="587" r:id="rId14"/>
    <p:sldId id="334" r:id="rId15"/>
    <p:sldId id="283" r:id="rId16"/>
    <p:sldId id="582" r:id="rId17"/>
    <p:sldId id="583" r:id="rId18"/>
    <p:sldId id="584" r:id="rId19"/>
    <p:sldId id="586" r:id="rId20"/>
    <p:sldId id="585" r:id="rId21"/>
    <p:sldId id="571" r:id="rId22"/>
    <p:sldId id="484" r:id="rId23"/>
    <p:sldId id="546" r:id="rId24"/>
    <p:sldId id="535" r:id="rId25"/>
    <p:sldId id="537" r:id="rId26"/>
    <p:sldId id="494" r:id="rId27"/>
    <p:sldId id="575" r:id="rId28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3333FF"/>
    <a:srgbClr val="6600FF"/>
    <a:srgbClr val="009999"/>
    <a:srgbClr val="FF3300"/>
    <a:srgbClr val="FF6633"/>
    <a:srgbClr val="F8F8F8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 autoAdjust="0"/>
    <p:restoredTop sz="86383" autoAdjust="0"/>
  </p:normalViewPr>
  <p:slideViewPr>
    <p:cSldViewPr>
      <p:cViewPr varScale="1">
        <p:scale>
          <a:sx n="105" d="100"/>
          <a:sy n="105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4" Type="http://schemas.openxmlformats.org/officeDocument/2006/relationships/slide" Target="slides/slide15.xml"/><Relationship Id="rId5" Type="http://schemas.openxmlformats.org/officeDocument/2006/relationships/slide" Target="slides/slide19.xml"/><Relationship Id="rId6" Type="http://schemas.openxmlformats.org/officeDocument/2006/relationships/slide" Target="slides/slide27.xml"/><Relationship Id="rId1" Type="http://schemas.openxmlformats.org/officeDocument/2006/relationships/slide" Target="slides/slide1.xml"/><Relationship Id="rId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5B63B-FAC7-4B42-920E-54D32EBC5889}" type="datetimeFigureOut">
              <a:rPr lang="en-US" smtClean="0"/>
              <a:pPr/>
              <a:t>3/4/15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FDDD7-29B4-D44D-B9B2-4E6553D78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3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07199EB-50E4-4262-94B9-78FF9DAF0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30932-955E-42E4-A4C0-E99690BFE94C}" type="slidenum">
              <a:rPr lang="en-US"/>
              <a:pPr/>
              <a:t>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90" y="4343093"/>
            <a:ext cx="5025363" cy="411572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4569" indent="-274834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933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39072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7880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1854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827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9801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3774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210E98-5B54-1F44-8863-A4C9D374F40F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4569" indent="-274834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933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39072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7880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1854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827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9801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3774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210E98-5B54-1F44-8863-A4C9D374F40F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4569" indent="-274834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933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39072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7880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1854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827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9801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3774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62B781-6D3F-EC4F-9A63-6C12192AFA99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4569" indent="-274834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933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39072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7880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1854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827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9801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3774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D27D7-2927-5D45-AF60-C7E9007E7E5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25488"/>
            <a:ext cx="4497388" cy="337343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19" y="4338484"/>
            <a:ext cx="5040509" cy="41049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D10452-0A5D-3446-BDE8-D6D2CDDC24D0}" type="slidenum">
              <a:rPr lang="en-US" sz="1200">
                <a:cs typeface="Calibri" charset="0"/>
              </a:rPr>
              <a:pPr/>
              <a:t>6</a:t>
            </a:fld>
            <a:endParaRPr lang="en-US" sz="1200">
              <a:cs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C39-7544-4C7F-93EE-0C17C74951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69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4555" indent="-274828" defTabSz="914569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9315" indent="-219863" defTabSz="914569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39042" indent="-219863" defTabSz="914569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78768" indent="-219863" defTabSz="914569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18494" indent="-219863" defTabSz="9145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8220" indent="-219863" defTabSz="9145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97946" indent="-219863" defTabSz="9145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37672" indent="-219863" defTabSz="9145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210E98-5B54-1F44-8863-A4C9D374F40F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4569" indent="-274834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9933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39072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78807" indent="-219867" defTabSz="914588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1854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5827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98012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37747" indent="-219867" defTabSz="914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210E98-5B54-1F44-8863-A4C9D374F40F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99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53"/>
          <p:cNvSpPr txBox="1">
            <a:spLocks noChangeArrowheads="1"/>
          </p:cNvSpPr>
          <p:nvPr userDrawn="1"/>
        </p:nvSpPr>
        <p:spPr bwMode="auto">
          <a:xfrm>
            <a:off x="72390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www.hdfgroup.org</a:t>
            </a:r>
          </a:p>
        </p:txBody>
      </p:sp>
      <p:pic>
        <p:nvPicPr>
          <p:cNvPr id="6" name="Picture 105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52400"/>
            <a:ext cx="9667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374775" y="239713"/>
            <a:ext cx="1825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HDF Group</a:t>
            </a:r>
          </a:p>
        </p:txBody>
      </p:sp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057400"/>
          </a:xfrm>
        </p:spPr>
        <p:txBody>
          <a:bodyPr anchor="t">
            <a:normAutofit/>
          </a:bodyPr>
          <a:lstStyle>
            <a:lvl1pPr>
              <a:defRPr sz="4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400800" cy="914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206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9" name="Rectangle 2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10" name="Rectangle 2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3CCE0D-01B3-4B6E-888D-222658E27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752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9E40-53E2-4292-BF58-B84B1273C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324600"/>
          </a:xfrm>
        </p:spPr>
        <p:txBody>
          <a:bodyPr vert="eaVer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32460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8288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3637-BDD4-47B5-84AF-EF2A69C53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781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458200" cy="2667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458200" cy="228985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752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469C-4C40-4E49-99B2-E3F4F6D51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629400"/>
            <a:ext cx="1752600" cy="228600"/>
          </a:xfrm>
        </p:spPr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5334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4400" y="1600200"/>
            <a:ext cx="7315200" cy="4572000"/>
          </a:xfrm>
        </p:spPr>
        <p:txBody>
          <a:bodyPr/>
          <a:lstStyle>
            <a:lvl1pPr>
              <a:defRPr sz="3200"/>
            </a:lvl1pPr>
            <a:lvl3pPr>
              <a:defRPr sz="2400"/>
            </a:lvl3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555C-B3BD-054B-BB26-CA1F8880E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752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D4385-CCCA-4BBF-AB19-415EBC879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752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90F34-26C7-40E7-9B48-AFD866DE2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6002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1B73-E2C0-42C4-82DE-DDF0931B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6002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8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9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309B2-0629-42D6-AE55-BAC9D5DE2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752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4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78B8A-9384-4125-AA59-65CF431E3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8288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3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7ADB8-1BFC-4E3C-AB8F-EA2B0962B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676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1E579-DED5-4F73-AD1C-4FB2D3EC3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8288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CE7C-FD0A-4BE2-8CE7-F64435496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99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1050" descr="hdf 0line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7620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6893" name="Rectangle 10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66411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36894" name="Rectangle 10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36895" name="Rectangle 10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D81390-2F87-4597-A65E-C5A9794A8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53"/>
          <p:cNvSpPr txBox="1">
            <a:spLocks noChangeArrowheads="1"/>
          </p:cNvSpPr>
          <p:nvPr/>
        </p:nvSpPr>
        <p:spPr bwMode="auto">
          <a:xfrm>
            <a:off x="72390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www.hdfgroup.org</a:t>
            </a:r>
          </a:p>
        </p:txBody>
      </p:sp>
      <p:pic>
        <p:nvPicPr>
          <p:cNvPr id="1034" name="Picture 105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4813" y="152400"/>
            <a:ext cx="9667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  <p:sldLayoutId id="2147483724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cal.nmt.edu/content/ph5-what-it" TargetMode="External"/><Relationship Id="rId4" Type="http://schemas.openxmlformats.org/officeDocument/2006/relationships/hyperlink" Target="http://www.software.slb.com/products/platform/Pages/petrel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tp://geom.geometrics.com/pub/Data/TEM2H5_Deliverables/TEM2HDF_RefManual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claritas.com/Claritas/Overview/Latest-Release" TargetMode="External"/><Relationship Id="rId4" Type="http://schemas.openxmlformats.org/officeDocument/2006/relationships/hyperlink" Target="http://www.globeclaritas.com/content/download/8839/47774/file/Claritas%20HDF5.pdf" TargetMode="External"/><Relationship Id="rId5" Type="http://schemas.openxmlformats.org/officeDocument/2006/relationships/hyperlink" Target="http://www.slideshare.net/guy_maslen/a-quick-start-guide-to-using-hdf5-in-globe-clarita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eclaritas.com/content/download/10303/55223/file/HDF5%20For%20Seismic%20Reflection%20Dataset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fgroup.org/services/support.html" TargetMode="External"/><Relationship Id="rId4" Type="http://schemas.openxmlformats.org/officeDocument/2006/relationships/hyperlink" Target="mailto:help@hdfgroup.org" TargetMode="External"/><Relationship Id="rId5" Type="http://schemas.openxmlformats.org/officeDocument/2006/relationships/hyperlink" Target="mailto:hdf-forum@lists.hdfgroup.org" TargetMode="External"/><Relationship Id="rId6" Type="http://schemas.openxmlformats.org/officeDocument/2006/relationships/hyperlink" Target="http://www.hdfgroup.org/services/standard_support.html" TargetMode="External"/><Relationship Id="rId7" Type="http://schemas.openxmlformats.org/officeDocument/2006/relationships/hyperlink" Target="http://www.hdfgroup.org/services/training.html" TargetMode="External"/><Relationship Id="rId8" Type="http://schemas.openxmlformats.org/officeDocument/2006/relationships/hyperlink" Target="http://www.hdfgroup.org/services/enterprise_support.html" TargetMode="External"/><Relationship Id="rId9" Type="http://schemas.openxmlformats.org/officeDocument/2006/relationships/hyperlink" Target="http://www.hdfgroup.org/services/special_projects.html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mailto:help@hdfgroup.or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hdfgroup.org/HDF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fgroup.org/hdf-java-html/hdfview/" TargetMode="External"/><Relationship Id="rId4" Type="http://schemas.openxmlformats.org/officeDocument/2006/relationships/hyperlink" Target="http://www.hdfgroup.org/ftp/HDF5/examples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ergistics.org/reservoir/resqml-standards/current-standards" TargetMode="External"/><Relationship Id="rId3" Type="http://schemas.openxmlformats.org/officeDocument/2006/relationships/hyperlink" Target="ftp://fileformats.emgs.com/H5EM-TS_1.0/documentation/H5EM-TS_information_shee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514600"/>
            <a:ext cx="8839200" cy="1524000"/>
          </a:xfrm>
        </p:spPr>
        <p:txBody>
          <a:bodyPr/>
          <a:lstStyle/>
          <a:p>
            <a:r>
              <a:rPr lang="en-US" dirty="0" smtClean="0"/>
              <a:t>A Brief Introduction to HDF5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0386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Quincey Koziol</a:t>
            </a:r>
          </a:p>
          <a:p>
            <a:r>
              <a:rPr lang="en-US" dirty="0" smtClean="0"/>
              <a:t>Director of Core Software and HPC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HDF </a:t>
            </a:r>
            <a:r>
              <a:rPr lang="en-US" dirty="0" smtClean="0"/>
              <a:t>Group</a:t>
            </a:r>
          </a:p>
          <a:p>
            <a:r>
              <a:rPr lang="en-US" dirty="0" err="1" smtClean="0"/>
              <a:t>koziol@hdfgroup.org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6CE-074A-4235-9897-F1B252B6FB1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0674" y="6096000"/>
            <a:ext cx="6009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bit.ly</a:t>
            </a:r>
            <a:r>
              <a:rPr lang="en-US" sz="3200" dirty="0"/>
              <a:t>/HDF5-HPCOGW-2015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in Oil &amp;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TEMHDF: Exchange standard for </a:t>
            </a:r>
            <a:r>
              <a:rPr lang="en-US" dirty="0" err="1"/>
              <a:t>MetalMapper</a:t>
            </a:r>
            <a:r>
              <a:rPr lang="en-US" dirty="0"/>
              <a:t> and other EMI data</a:t>
            </a:r>
          </a:p>
          <a:p>
            <a:pPr lvl="1"/>
            <a:r>
              <a:rPr lang="en-US" u="sng" dirty="0" smtClean="0">
                <a:hlinkClick r:id="rId2" action="ppaction://hlinkfile"/>
              </a:rPr>
              <a:t>ftp</a:t>
            </a:r>
            <a:r>
              <a:rPr lang="en-US" u="sng" dirty="0">
                <a:hlinkClick r:id="rId2" action="ppaction://hlinkfile"/>
              </a:rPr>
              <a:t>://geom.geometrics.com/pub/Data/TEM2H5_Deliverables/</a:t>
            </a:r>
            <a:r>
              <a:rPr lang="en-US" u="sng" dirty="0" smtClean="0">
                <a:hlinkClick r:id="rId2" action="ppaction://hlinkfile"/>
              </a:rPr>
              <a:t>TEM2HDF_RefManual.pdf</a:t>
            </a:r>
            <a:endParaRPr lang="en-US" u="sng" dirty="0" smtClean="0"/>
          </a:p>
          <a:p>
            <a:r>
              <a:rPr lang="en-US" dirty="0"/>
              <a:t>PH5: Archival format for active source seismic data </a:t>
            </a:r>
            <a:r>
              <a:rPr lang="en-US" dirty="0" smtClean="0"/>
              <a:t>(moving away from SEG-Y, to HDF5)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http://www.passcal.nmt.edu/content/ph5-what-it</a:t>
            </a:r>
            <a:r>
              <a:rPr lang="en-US" u="sng" dirty="0"/>
              <a:t> </a:t>
            </a:r>
            <a:endParaRPr lang="en-US" dirty="0"/>
          </a:p>
          <a:p>
            <a:r>
              <a:rPr lang="en-US" dirty="0" smtClean="0"/>
              <a:t>Petrel: E&amp;P Workflow and Visualization</a:t>
            </a:r>
            <a:endParaRPr lang="en-US" dirty="0"/>
          </a:p>
          <a:p>
            <a:pPr lvl="1"/>
            <a:r>
              <a:rPr lang="en-US" u="sng" dirty="0">
                <a:hlinkClick r:id="rId4"/>
              </a:rPr>
              <a:t>http://www.software.slb.com/products/platform/Pages/</a:t>
            </a:r>
            <a:r>
              <a:rPr lang="en-US" u="sng" dirty="0" smtClean="0">
                <a:hlinkClick r:id="rId4"/>
              </a:rPr>
              <a:t>petrel.aspx</a:t>
            </a:r>
            <a:r>
              <a:rPr lang="en-US" u="sng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in Oil &amp;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Globe </a:t>
            </a:r>
            <a:r>
              <a:rPr lang="en-US" dirty="0" err="1"/>
              <a:t>Claritas</a:t>
            </a:r>
            <a:r>
              <a:rPr lang="en-US" dirty="0"/>
              <a:t>: </a:t>
            </a:r>
            <a:r>
              <a:rPr lang="en-US" dirty="0" smtClean="0"/>
              <a:t>HDF5 is format </a:t>
            </a:r>
            <a:r>
              <a:rPr lang="en-US" dirty="0"/>
              <a:t>for their seismic processing software</a:t>
            </a:r>
          </a:p>
          <a:p>
            <a:pPr lvl="1"/>
            <a:r>
              <a:rPr lang="en-US" dirty="0" smtClean="0"/>
              <a:t>SEG-Y vs. HDF5 Whitepaper: </a:t>
            </a:r>
            <a:r>
              <a:rPr lang="en-US" dirty="0">
                <a:hlinkClick r:id="rId2"/>
              </a:rPr>
              <a:t>http://www.globeclaritas.com/content/download/10303/55223/file/HDF5%20For%20Seismic%20Reflection%</a:t>
            </a:r>
            <a:r>
              <a:rPr lang="en-US" dirty="0" smtClean="0">
                <a:hlinkClick r:id="rId2"/>
              </a:rPr>
              <a:t>20Datasets.pdf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News </a:t>
            </a:r>
            <a:r>
              <a:rPr lang="en-US" dirty="0"/>
              <a:t>release: </a:t>
            </a:r>
            <a:r>
              <a:rPr lang="en-US" u="sng" dirty="0">
                <a:hlinkClick r:id="rId3"/>
              </a:rPr>
              <a:t>http://www.globeclaritas.com/Claritas/Overview/Latest-Release</a:t>
            </a:r>
            <a:endParaRPr lang="en-US" u="sng" dirty="0">
              <a:hlinkClick r:id="rId3"/>
            </a:endParaRPr>
          </a:p>
          <a:p>
            <a:pPr lvl="1"/>
            <a:r>
              <a:rPr lang="en-US" dirty="0" smtClean="0"/>
              <a:t>PDF </a:t>
            </a:r>
            <a:r>
              <a:rPr lang="en-US" dirty="0"/>
              <a:t>data sheet: </a:t>
            </a:r>
            <a:r>
              <a:rPr lang="en-US" u="sng" dirty="0">
                <a:hlinkClick r:id="rId4"/>
              </a:rPr>
              <a:t>http://www.globeclaritas.com/content/download/8839/47774/file/Claritas%20HDF5.pdf</a:t>
            </a:r>
            <a:endParaRPr lang="en-US" u="sng" dirty="0">
              <a:hlinkClick r:id="rId4"/>
            </a:endParaRPr>
          </a:p>
          <a:p>
            <a:pPr lvl="1"/>
            <a:r>
              <a:rPr lang="en-US" dirty="0" err="1" smtClean="0"/>
              <a:t>Powerpoint</a:t>
            </a:r>
            <a:r>
              <a:rPr lang="en-US" dirty="0"/>
              <a:t>: </a:t>
            </a:r>
            <a:r>
              <a:rPr lang="en-US" u="sng" dirty="0">
                <a:hlinkClick r:id="rId5"/>
              </a:rPr>
              <a:t>http://www.slideshare.net/guy_maslen/a-quick-start-guide-to-using-hdf5-in-globe-claritas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We’ll Be </a:t>
            </a:r>
            <a:r>
              <a:rPr lang="en-US" dirty="0" smtClean="0"/>
              <a:t>Soon: HDF5 1.10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14400"/>
            <a:ext cx="8991600" cy="571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Beta release: </a:t>
            </a:r>
            <a:r>
              <a:rPr lang="en-US" sz="3600" i="1" dirty="0" smtClean="0"/>
              <a:t>Fall 2015</a:t>
            </a:r>
            <a:endParaRPr lang="en-US" sz="3600" i="1" dirty="0" smtClean="0"/>
          </a:p>
          <a:p>
            <a:r>
              <a:rPr lang="en-US" sz="3600" dirty="0" smtClean="0"/>
              <a:t>Major Features:</a:t>
            </a:r>
            <a:endParaRPr lang="en-US" sz="3600" dirty="0" smtClean="0"/>
          </a:p>
          <a:p>
            <a:pPr lvl="1"/>
            <a:r>
              <a:rPr lang="en-US" sz="3200" dirty="0" smtClean="0"/>
              <a:t>Single</a:t>
            </a:r>
            <a:r>
              <a:rPr lang="en-US" sz="3200" dirty="0" smtClean="0"/>
              <a:t>-Writer/</a:t>
            </a:r>
            <a:r>
              <a:rPr lang="en-US" sz="3200" dirty="0" smtClean="0"/>
              <a:t>Multiple-Reader </a:t>
            </a:r>
            <a:r>
              <a:rPr lang="en-US" sz="3200" dirty="0" smtClean="0"/>
              <a:t>(SWMR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lvl="1"/>
            <a:r>
              <a:rPr lang="en-US" sz="3200" dirty="0" smtClean="0"/>
              <a:t>Virtual Datasets</a:t>
            </a:r>
          </a:p>
          <a:p>
            <a:pPr lvl="1"/>
            <a:r>
              <a:rPr lang="en-US" sz="3200" dirty="0" smtClean="0"/>
              <a:t>Improved </a:t>
            </a:r>
            <a:r>
              <a:rPr lang="en-US" sz="3200" dirty="0"/>
              <a:t>scalability of chunked datasets</a:t>
            </a:r>
          </a:p>
          <a:p>
            <a:pPr lvl="1"/>
            <a:r>
              <a:rPr lang="en-US" sz="3200" dirty="0" smtClean="0"/>
              <a:t>Parallel I/O performance and capabilities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 smtClean="0"/>
              <a:t>Items </a:t>
            </a:r>
            <a:r>
              <a:rPr lang="en-US" dirty="0" smtClean="0"/>
              <a:t>of </a:t>
            </a: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We’re </a:t>
            </a:r>
            <a:r>
              <a:rPr lang="en-US" sz="3200" i="1" dirty="0" smtClean="0"/>
              <a:t>not</a:t>
            </a:r>
            <a:r>
              <a:rPr lang="en-US" sz="3200" dirty="0" smtClean="0"/>
              <a:t> </a:t>
            </a:r>
            <a:r>
              <a:rPr lang="en-US" sz="3200" dirty="0" smtClean="0"/>
              <a:t>planning to change current multi</a:t>
            </a:r>
            <a:r>
              <a:rPr lang="en-US" sz="3200" dirty="0" smtClean="0"/>
              <a:t>-threaded concurrency </a:t>
            </a:r>
            <a:r>
              <a:rPr lang="en-US" sz="3200" dirty="0" smtClean="0"/>
              <a:t>behavior</a:t>
            </a:r>
            <a:endParaRPr lang="en-US" sz="3200" dirty="0" smtClean="0"/>
          </a:p>
          <a:p>
            <a:r>
              <a:rPr lang="en-US" b="1" dirty="0" smtClean="0"/>
              <a:t>H</a:t>
            </a:r>
            <a:r>
              <a:rPr lang="en-US" dirty="0" smtClean="0"/>
              <a:t>DF5 </a:t>
            </a:r>
            <a:r>
              <a:rPr lang="en-US" b="1" dirty="0" smtClean="0"/>
              <a:t>Ex</a:t>
            </a:r>
            <a:r>
              <a:rPr lang="en-US" dirty="0" smtClean="0"/>
              <a:t>cel </a:t>
            </a:r>
            <a:r>
              <a:rPr lang="en-US" b="1" dirty="0" smtClean="0"/>
              <a:t>Ad</a:t>
            </a:r>
            <a:r>
              <a:rPr lang="en-US" dirty="0" smtClean="0"/>
              <a:t>d-in: HEXAD</a:t>
            </a:r>
          </a:p>
          <a:p>
            <a:r>
              <a:rPr lang="en-US" dirty="0" smtClean="0"/>
              <a:t>REST-based service for HDF5 data</a:t>
            </a:r>
          </a:p>
          <a:p>
            <a:pPr lvl="0"/>
            <a:r>
              <a:rPr lang="en-US" dirty="0" smtClean="0"/>
              <a:t>HDF </a:t>
            </a:r>
            <a:r>
              <a:rPr lang="en-US" dirty="0" smtClean="0"/>
              <a:t>Compass visualization package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4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 &amp; Comments?</a:t>
            </a:r>
            <a:endParaRPr lang="en-US" dirty="0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0674" y="6096000"/>
            <a:ext cx="6009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bit.ly</a:t>
            </a:r>
            <a:r>
              <a:rPr lang="en-US" sz="3200" dirty="0"/>
              <a:t>/HDF5-HPCOGW-2015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62000"/>
          </a:xfrm>
        </p:spPr>
        <p:txBody>
          <a:bodyPr anchor="ctr" anchorCtr="0"/>
          <a:lstStyle/>
          <a:p>
            <a:r>
              <a:rPr lang="en-US" dirty="0" smtClean="0"/>
              <a:t>The HDF Group Services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solidFill>
                  <a:schemeClr val="tx1"/>
                </a:solidFill>
                <a:hlinkClick r:id="rId3"/>
              </a:rPr>
              <a:t>Helpdesk and Mailing Lists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/>
              <a:t>Available to all users as a first level of support: </a:t>
            </a:r>
            <a:r>
              <a:rPr lang="en-US" dirty="0" smtClean="0">
                <a:hlinkClick r:id="rId4"/>
              </a:rPr>
              <a:t>help@hdfgroup.org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hdf-forum@lists.hdfgroup.org</a:t>
            </a:r>
            <a:r>
              <a:rPr lang="en-US" dirty="0" smtClean="0"/>
              <a:t> </a:t>
            </a:r>
          </a:p>
          <a:p>
            <a:r>
              <a:rPr lang="en-US" sz="3100" dirty="0" smtClean="0">
                <a:hlinkClick r:id="rId6"/>
              </a:rPr>
              <a:t>Priority Support</a:t>
            </a:r>
            <a:r>
              <a:rPr lang="en-US" sz="3100" dirty="0" smtClean="0"/>
              <a:t> </a:t>
            </a:r>
          </a:p>
          <a:p>
            <a:pPr lvl="1"/>
            <a:r>
              <a:rPr lang="en-US" dirty="0" smtClean="0"/>
              <a:t>Rapid issue resolution and advice </a:t>
            </a:r>
          </a:p>
          <a:p>
            <a:r>
              <a:rPr lang="en-US" sz="3100" dirty="0" smtClean="0">
                <a:hlinkClick r:id="rId7"/>
              </a:rPr>
              <a:t>Consulting</a:t>
            </a:r>
            <a:endParaRPr lang="en-US" sz="3100" dirty="0" smtClean="0"/>
          </a:p>
          <a:p>
            <a:pPr lvl="1"/>
            <a:r>
              <a:rPr lang="en-US" dirty="0" smtClean="0"/>
              <a:t>Needs assessment, troubleshooting, design reviews, etc.</a:t>
            </a:r>
          </a:p>
          <a:p>
            <a:r>
              <a:rPr lang="en-US" sz="3100" dirty="0" smtClean="0">
                <a:hlinkClick r:id="rId7"/>
              </a:rPr>
              <a:t>Training</a:t>
            </a:r>
            <a:endParaRPr lang="en-US" sz="3100" dirty="0" smtClean="0"/>
          </a:p>
          <a:p>
            <a:pPr lvl="1"/>
            <a:r>
              <a:rPr lang="en-US" dirty="0" smtClean="0"/>
              <a:t>Tutorials and hands-on practical experience </a:t>
            </a:r>
          </a:p>
          <a:p>
            <a:pPr lvl="0"/>
            <a:r>
              <a:rPr lang="en-US" sz="3100" dirty="0" smtClean="0">
                <a:hlinkClick r:id="rId8"/>
              </a:rPr>
              <a:t>Enterprise Support</a:t>
            </a:r>
            <a:endParaRPr lang="en-US" sz="3100" dirty="0" smtClean="0"/>
          </a:p>
          <a:p>
            <a:pPr lvl="1"/>
            <a:r>
              <a:rPr lang="en-US" dirty="0" smtClean="0"/>
              <a:t>Coordinate </a:t>
            </a:r>
            <a:r>
              <a:rPr lang="en-US" dirty="0"/>
              <a:t>HDF activities across departments</a:t>
            </a:r>
            <a:endParaRPr lang="en-US" dirty="0" smtClean="0"/>
          </a:p>
          <a:p>
            <a:r>
              <a:rPr lang="en-US" sz="3100" dirty="0" smtClean="0">
                <a:hlinkClick r:id="rId9"/>
              </a:rPr>
              <a:t>Special Projects</a:t>
            </a:r>
            <a:r>
              <a:rPr lang="en-US" sz="3100" dirty="0" smtClean="0"/>
              <a:t> </a:t>
            </a:r>
          </a:p>
          <a:p>
            <a:pPr lvl="1"/>
            <a:r>
              <a:rPr lang="en-US" dirty="0" smtClean="0"/>
              <a:t>Adapting customer applications to HDF </a:t>
            </a:r>
          </a:p>
          <a:p>
            <a:pPr lvl="1"/>
            <a:r>
              <a:rPr lang="en-US" dirty="0" smtClean="0"/>
              <a:t>New features and tools</a:t>
            </a:r>
          </a:p>
          <a:p>
            <a:pPr lvl="1"/>
            <a:r>
              <a:rPr lang="en-US" dirty="0" smtClean="0"/>
              <a:t>Research and Development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2BE39-D6F0-4B70-B47C-2166E0E553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80674" y="6096000"/>
            <a:ext cx="6009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bit.ly</a:t>
            </a:r>
            <a:r>
              <a:rPr lang="en-US" sz="3200" dirty="0"/>
              <a:t>/HDF5-HPCOGW-2015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HDF5 1.10 Planned Features: SWMR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86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Improves HDF5 for Data Acquisition: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 smtClean="0">
                <a:latin typeface="Arial" charset="0"/>
                <a:ea typeface="ＭＳ Ｐゴシック" charset="0"/>
              </a:rPr>
              <a:t>Allows simultaneous data gathering and monitoring/analysis</a:t>
            </a:r>
          </a:p>
          <a:p>
            <a:pPr lvl="1"/>
            <a:r>
              <a:rPr lang="en-US" sz="3200" dirty="0" smtClean="0">
                <a:latin typeface="Arial" charset="0"/>
                <a:ea typeface="ＭＳ Ｐゴシック" charset="0"/>
              </a:rPr>
              <a:t>Focused on storing data sequences for high-speed data sources</a:t>
            </a:r>
          </a:p>
          <a:p>
            <a:r>
              <a:rPr lang="en-US" sz="3200" dirty="0" smtClean="0">
                <a:latin typeface="Arial" charset="0"/>
                <a:ea typeface="ＭＳ Ｐゴシック" charset="0"/>
              </a:rPr>
              <a:t>Supports </a:t>
            </a:r>
            <a:r>
              <a:rPr lang="en-US" sz="3200" dirty="0">
                <a:latin typeface="Arial" charset="0"/>
                <a:ea typeface="ＭＳ Ｐゴシック" charset="0"/>
              </a:rPr>
              <a:t>‘Ordered Updates’ to file:</a:t>
            </a:r>
          </a:p>
          <a:p>
            <a:pPr lvl="1"/>
            <a:r>
              <a:rPr lang="en-US" sz="3200" dirty="0">
                <a:latin typeface="Arial" charset="0"/>
                <a:ea typeface="ＭＳ Ｐゴシック" charset="0"/>
              </a:rPr>
              <a:t>Crash-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proofs accessing HDF5 file</a:t>
            </a:r>
            <a:endParaRPr lang="en-US" sz="32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3200" dirty="0" smtClean="0">
                <a:latin typeface="Arial" charset="0"/>
                <a:ea typeface="ＭＳ Ｐゴシック" charset="0"/>
              </a:rPr>
              <a:t>Possibly </a:t>
            </a:r>
            <a:r>
              <a:rPr lang="en-US" sz="3200" dirty="0">
                <a:latin typeface="Arial" charset="0"/>
                <a:ea typeface="ＭＳ Ｐゴシック" charset="0"/>
              </a:rPr>
              <a:t>uses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small amount of extra space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5CBE4-D43A-1845-A972-2D52D3A608C3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16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7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HDF5 1.10 Planned Features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ea typeface="ＭＳ Ｐゴシック" charset="0"/>
              </a:rPr>
              <a:t>Virtual Object Layer (VOL)</a:t>
            </a:r>
          </a:p>
          <a:p>
            <a:pPr lvl="1"/>
            <a:r>
              <a:rPr lang="en-US" sz="3200" dirty="0" smtClean="0"/>
              <a:t>Provides the HDF5 </a:t>
            </a:r>
            <a:r>
              <a:rPr lang="en-US" sz="3200" dirty="0"/>
              <a:t>data model and API, but </a:t>
            </a:r>
            <a:r>
              <a:rPr lang="en-US" sz="3200" dirty="0" smtClean="0"/>
              <a:t>allows </a:t>
            </a:r>
            <a:r>
              <a:rPr lang="en-US" sz="3200" dirty="0"/>
              <a:t>different underlying storage </a:t>
            </a:r>
            <a:r>
              <a:rPr lang="en-US" sz="3200" dirty="0" smtClean="0"/>
              <a:t>mechanisms</a:t>
            </a:r>
          </a:p>
          <a:p>
            <a:pPr lvl="1"/>
            <a:r>
              <a:rPr lang="en-US" sz="3200" dirty="0" smtClean="0"/>
              <a:t>Intercepts </a:t>
            </a:r>
            <a:r>
              <a:rPr lang="en-US" sz="3200" dirty="0"/>
              <a:t>all </a:t>
            </a:r>
            <a:r>
              <a:rPr lang="en-US" sz="3200" dirty="0" smtClean="0"/>
              <a:t>HDF5 API </a:t>
            </a:r>
            <a:r>
              <a:rPr lang="en-US" sz="3200" dirty="0"/>
              <a:t>calls that can touch the data on disk and routes them to a VOL </a:t>
            </a:r>
            <a:r>
              <a:rPr lang="en-US" sz="3200" dirty="0" smtClean="0"/>
              <a:t>plugin</a:t>
            </a:r>
          </a:p>
          <a:p>
            <a:pPr lvl="2"/>
            <a:r>
              <a:rPr lang="en-US" sz="2800" i="1" dirty="0" smtClean="0"/>
              <a:t>Possibly </a:t>
            </a:r>
            <a:r>
              <a:rPr lang="en-US" sz="2800" i="1" dirty="0"/>
              <a:t>SEG-</a:t>
            </a:r>
            <a:r>
              <a:rPr lang="en-US" sz="2800" i="1" dirty="0" smtClean="0"/>
              <a:t>Y VOL plugin?</a:t>
            </a:r>
            <a:endParaRPr lang="en-US" sz="2800" i="1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5CBE4-D43A-1845-A972-2D52D3A608C3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17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HDF5 1.10 Planned Features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ea typeface="ＭＳ Ｐゴシック" charset="0"/>
              </a:rPr>
              <a:t>‘Virtual’ Datasets</a:t>
            </a:r>
            <a:endParaRPr lang="en-US" sz="32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3200" dirty="0" smtClean="0">
                <a:latin typeface="Arial" charset="0"/>
                <a:ea typeface="ＭＳ Ｐゴシック" charset="0"/>
              </a:rPr>
              <a:t>Can “stitch together” multiple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‘source’ datasets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into a single ‘virtual’ dataset</a:t>
            </a:r>
          </a:p>
          <a:p>
            <a:pPr lvl="1"/>
            <a:r>
              <a:rPr lang="en-US" sz="3200" dirty="0" smtClean="0">
                <a:latin typeface="Arial" charset="0"/>
                <a:ea typeface="ＭＳ Ｐゴシック" charset="0"/>
              </a:rPr>
              <a:t>Supports unlimited dimensions in both source and virtual datasets</a:t>
            </a:r>
          </a:p>
          <a:p>
            <a:pPr lvl="1"/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5CBE4-D43A-1845-A972-2D52D3A608C3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18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1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62000"/>
          </a:xfrm>
        </p:spPr>
        <p:txBody>
          <a:bodyPr anchor="ctr" anchorCtr="0"/>
          <a:lstStyle/>
          <a:p>
            <a:r>
              <a:rPr lang="en-US" dirty="0" smtClean="0"/>
              <a:t>HDF5 1.10 Planned Features: Chunk Imp.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4582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24384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Dataset type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Index type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Space improvements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Speed improvements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 unlimited dimensions, no I/O filters, </a:t>
                      </a:r>
                      <a:b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 missing chunks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“implicit”</a:t>
                      </a:r>
                      <a:b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 actual chunk index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Same storage space as contiguous dataset storage (no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Constant time lookups</a:t>
                      </a:r>
                    </a:p>
                    <a:p>
                      <a:pPr lvl="0"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Faster parallel I/O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 unlimited dimensions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“fixed sized” </a:t>
                      </a:r>
                      <a:b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smaller chunk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Smaller index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Constant time lookups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 unlimited dimension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“extensible array”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Smaller index overhead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Constant time lookups </a:t>
                      </a: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and appends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2+ unlimited dimension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Improved </a:t>
                      </a:r>
                      <a:b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B-tree*</a:t>
                      </a:r>
                      <a:b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Smaller index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Faster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0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685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HDF5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4444294"/>
          </a:xfrm>
        </p:spPr>
        <p:txBody>
          <a:bodyPr>
            <a:spAutoFit/>
          </a:bodyPr>
          <a:lstStyle/>
          <a:p>
            <a:r>
              <a:rPr lang="en-US" sz="2600" b="1" dirty="0">
                <a:latin typeface="Arial" charset="0"/>
                <a:ea typeface="ＭＳ Ｐゴシック" charset="0"/>
                <a:cs typeface="ＭＳ Ｐゴシック" charset="0"/>
              </a:rPr>
              <a:t>Challenging </a:t>
            </a: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Data</a:t>
            </a:r>
            <a:r>
              <a:rPr lang="en-US" sz="26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Application data that pushes the limits of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traditional solutions.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600" b="1" dirty="0">
                <a:latin typeface="Arial" charset="0"/>
                <a:ea typeface="ＭＳ Ｐゴシック" charset="0"/>
                <a:cs typeface="ＭＳ Ｐゴシック" charset="0"/>
              </a:rPr>
              <a:t>Software </a:t>
            </a: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Solutions</a:t>
            </a:r>
            <a:r>
              <a:rPr lang="en-US" sz="26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For very large and/or complex data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With very fast access requirements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Easily share data across a platforms 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Use different programming languages and OSs.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Take advantage of the tools that understand HDF5.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Enable long-term preservation of data.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D9705F-6229-9A45-AC42-8935B24B6895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2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0674" y="6096000"/>
            <a:ext cx="6009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bit.ly</a:t>
            </a:r>
            <a:r>
              <a:rPr lang="en-US" sz="3200" dirty="0"/>
              <a:t>/HDF5-HPCOGW-2015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04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848600" cy="685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HDF5 1.10 Planned Features: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HPC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Continue </a:t>
            </a:r>
            <a:r>
              <a:rPr lang="en-US" dirty="0">
                <a:latin typeface="Arial" charset="0"/>
                <a:ea typeface="ＭＳ Ｐゴシック" charset="0"/>
              </a:rPr>
              <a:t>to improve our use of MPI and </a:t>
            </a:r>
            <a:r>
              <a:rPr lang="en-US" dirty="0" smtClean="0">
                <a:latin typeface="Arial" charset="0"/>
                <a:ea typeface="ＭＳ Ｐゴシック" charset="0"/>
              </a:rPr>
              <a:t>parallel file </a:t>
            </a:r>
            <a:r>
              <a:rPr lang="en-US" dirty="0">
                <a:latin typeface="Arial" charset="0"/>
                <a:ea typeface="ＭＳ Ｐゴシック" charset="0"/>
              </a:rPr>
              <a:t>system </a:t>
            </a:r>
            <a:r>
              <a:rPr lang="en-US" dirty="0" smtClean="0">
                <a:latin typeface="Arial" charset="0"/>
                <a:ea typeface="ＭＳ Ｐゴシック" charset="0"/>
              </a:rPr>
              <a:t>features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Remove ‘truncate’ operation on file close, etc.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Reduce # of I/O accesses for metadata </a:t>
            </a:r>
            <a:r>
              <a:rPr lang="en-US" dirty="0" smtClean="0">
                <a:latin typeface="Arial" charset="0"/>
                <a:ea typeface="ＭＳ Ｐゴシック" charset="0"/>
              </a:rPr>
              <a:t>access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Collective Read/Write of metadata</a:t>
            </a:r>
          </a:p>
          <a:p>
            <a:pPr marL="342900" lvl="1" indent="-342900"/>
            <a:r>
              <a:rPr lang="en-US" sz="3000" dirty="0" smtClean="0"/>
              <a:t>Multi-dataset Collective I/O</a:t>
            </a:r>
          </a:p>
          <a:p>
            <a:pPr marL="342900" lvl="1" indent="-342900"/>
            <a:r>
              <a:rPr lang="en-US" sz="3000" dirty="0" smtClean="0">
                <a:latin typeface="Arial" charset="0"/>
                <a:ea typeface="ＭＳ Ｐゴシック" charset="0"/>
              </a:rPr>
              <a:t>Support </a:t>
            </a:r>
            <a:r>
              <a:rPr lang="en-US" sz="3000" dirty="0" smtClean="0">
                <a:latin typeface="Arial" charset="0"/>
                <a:ea typeface="ＭＳ Ｐゴシック" charset="0"/>
              </a:rPr>
              <a:t>for compression in parallel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Collective access mode only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Possibly Support </a:t>
            </a:r>
            <a:r>
              <a:rPr lang="en-US" dirty="0" smtClean="0">
                <a:latin typeface="Arial" charset="0"/>
                <a:ea typeface="ＭＳ Ｐゴシック" charset="0"/>
              </a:rPr>
              <a:t>Single-Write/Multiple-Reader (SWMR) access in parallel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5CBE4-D43A-1845-A972-2D52D3A608C3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20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Arial" charset="0"/>
              </a:rPr>
              <a:t>HDF5 Roadmap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FCACE9-F3EA-C64F-AD8D-B0BBA388C3C6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21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2884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4724400" cy="51054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Concurrency </a:t>
            </a:r>
          </a:p>
          <a:p>
            <a:pPr lvl="1"/>
            <a:r>
              <a:rPr lang="en-US" sz="2400" dirty="0">
                <a:latin typeface="Arial" charset="0"/>
                <a:ea typeface="Calibri" charset="0"/>
              </a:rPr>
              <a:t>Single-Writer/Multiple-Reader (SWMR)</a:t>
            </a:r>
          </a:p>
          <a:p>
            <a:pPr lvl="1"/>
            <a:r>
              <a:rPr lang="en-US" sz="2400" dirty="0">
                <a:latin typeface="Arial" charset="0"/>
                <a:ea typeface="Calibri" charset="0"/>
              </a:rPr>
              <a:t>Internal threading</a:t>
            </a:r>
          </a:p>
          <a:p>
            <a:r>
              <a:rPr lang="en-US" sz="2800" dirty="0">
                <a:latin typeface="Arial" charset="0"/>
              </a:rPr>
              <a:t>Virtual Object Layer (VOL)</a:t>
            </a:r>
          </a:p>
          <a:p>
            <a:r>
              <a:rPr lang="en-US" sz="2800" dirty="0">
                <a:latin typeface="Arial" charset="0"/>
              </a:rPr>
              <a:t>Data Analysis</a:t>
            </a:r>
          </a:p>
          <a:p>
            <a:pPr lvl="1"/>
            <a:r>
              <a:rPr lang="en-US" sz="2400" dirty="0">
                <a:latin typeface="Arial" charset="0"/>
                <a:ea typeface="Calibri" charset="0"/>
              </a:rPr>
              <a:t>Query / View / Index APIs</a:t>
            </a:r>
          </a:p>
          <a:p>
            <a:r>
              <a:rPr lang="en-US" sz="2800" dirty="0">
                <a:latin typeface="Arial" charset="0"/>
              </a:rPr>
              <a:t>Native HDF5 client/server </a:t>
            </a:r>
          </a:p>
        </p:txBody>
      </p:sp>
      <p:sp>
        <p:nvSpPr>
          <p:cNvPr id="122885" name="Content Placeholder 4"/>
          <p:cNvSpPr txBox="1">
            <a:spLocks/>
          </p:cNvSpPr>
          <p:nvPr/>
        </p:nvSpPr>
        <p:spPr bwMode="auto">
          <a:xfrm>
            <a:off x="4953000" y="914400"/>
            <a:ext cx="403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Performance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Scalable chunk indices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Metadata aggregation and Page buffering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Asynchronous I/O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Variable-length records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Fault tolerance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Parallel I/O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I/O Autotuning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2286000" y="66294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HPC Oil &amp; Gas Workshop</a:t>
            </a:r>
            <a:endParaRPr lang="en-US" sz="12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33" y="541020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ja-JP" altLang="en-US" i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</a:rPr>
              <a:t>The best way to predict the future is to invent it.</a:t>
            </a:r>
            <a:r>
              <a:rPr lang="ja-JP" altLang="en-US" i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– Alan Kay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3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We’re Not Going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We’re </a:t>
            </a:r>
            <a:r>
              <a:rPr lang="en-US" sz="3200" i="1" dirty="0" smtClean="0"/>
              <a:t>not</a:t>
            </a:r>
            <a:r>
              <a:rPr lang="en-US" sz="3200" dirty="0" smtClean="0"/>
              <a:t> changing multi-threaded concurrency support</a:t>
            </a:r>
          </a:p>
          <a:p>
            <a:pPr lvl="1"/>
            <a:r>
              <a:rPr lang="en-US" sz="3200" dirty="0" smtClean="0"/>
              <a:t>Keep “global lock” on library</a:t>
            </a:r>
          </a:p>
          <a:p>
            <a:pPr lvl="1"/>
            <a:r>
              <a:rPr lang="en-US" sz="3200" i="1" dirty="0" smtClean="0"/>
              <a:t>Will</a:t>
            </a:r>
            <a:r>
              <a:rPr lang="en-US" sz="3200" dirty="0" smtClean="0"/>
              <a:t> focus on asynchronous </a:t>
            </a:r>
            <a:r>
              <a:rPr lang="en-US" sz="3200" dirty="0"/>
              <a:t>I/O </a:t>
            </a:r>
            <a:r>
              <a:rPr lang="en-US" sz="3200" dirty="0" smtClean="0"/>
              <a:t>instead</a:t>
            </a:r>
            <a:endParaRPr lang="en-US" sz="3200" dirty="0"/>
          </a:p>
          <a:p>
            <a:pPr lvl="1"/>
            <a:r>
              <a:rPr lang="en-US" sz="3200" i="1" dirty="0" smtClean="0"/>
              <a:t>Will</a:t>
            </a:r>
            <a:r>
              <a:rPr lang="en-US" sz="3200" dirty="0" smtClean="0"/>
              <a:t> be using threads internally though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90693-FCA4-456D-B0D1-1E6BC96D037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Codename “HEXAD”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04624"/>
          </a:xfrm>
        </p:spPr>
        <p:txBody>
          <a:bodyPr>
            <a:normAutofit/>
          </a:bodyPr>
          <a:lstStyle/>
          <a:p>
            <a:r>
              <a:rPr lang="en-US" b="1" dirty="0" smtClean="0"/>
              <a:t>H</a:t>
            </a:r>
            <a:r>
              <a:rPr lang="en-US" dirty="0" smtClean="0"/>
              <a:t>DF5 </a:t>
            </a:r>
            <a:r>
              <a:rPr lang="en-US" b="1" dirty="0" smtClean="0"/>
              <a:t>Ex</a:t>
            </a:r>
            <a:r>
              <a:rPr lang="en-US" dirty="0" smtClean="0"/>
              <a:t>cel </a:t>
            </a:r>
            <a:r>
              <a:rPr lang="en-US" b="1" dirty="0" smtClean="0"/>
              <a:t>Ad</a:t>
            </a:r>
            <a:r>
              <a:rPr lang="en-US" dirty="0" smtClean="0"/>
              <a:t>d-</a:t>
            </a:r>
            <a:r>
              <a:rPr lang="en-US" dirty="0" smtClean="0"/>
              <a:t>in: HEXAD</a:t>
            </a:r>
            <a:endParaRPr lang="en-US" dirty="0" smtClean="0"/>
          </a:p>
          <a:p>
            <a:r>
              <a:rPr lang="en-US" dirty="0" smtClean="0"/>
              <a:t>Lets </a:t>
            </a:r>
            <a:r>
              <a:rPr lang="en-US" dirty="0" smtClean="0"/>
              <a:t>you do the usual things including:</a:t>
            </a:r>
          </a:p>
          <a:p>
            <a:pPr lvl="1"/>
            <a:r>
              <a:rPr lang="en-US" dirty="0" smtClean="0"/>
              <a:t>Display content (file structure, detailed object info)</a:t>
            </a:r>
          </a:p>
          <a:p>
            <a:pPr lvl="1"/>
            <a:r>
              <a:rPr lang="en-US" dirty="0" smtClean="0"/>
              <a:t>Create/read/write datasets</a:t>
            </a:r>
          </a:p>
          <a:p>
            <a:pPr lvl="1"/>
            <a:r>
              <a:rPr lang="en-US" dirty="0" smtClean="0"/>
              <a:t>Create/read/update attributes</a:t>
            </a:r>
          </a:p>
          <a:p>
            <a:r>
              <a:rPr lang="en-US" dirty="0" smtClean="0"/>
              <a:t>Plenty of ideas for bells </a:t>
            </a:r>
            <a:r>
              <a:rPr lang="en-US" dirty="0" smtClean="0"/>
              <a:t>&amp; whistles</a:t>
            </a:r>
          </a:p>
          <a:p>
            <a:pPr lvl="1"/>
            <a:r>
              <a:rPr lang="en-US" dirty="0" smtClean="0"/>
              <a:t>HDF5 Image </a:t>
            </a:r>
            <a:r>
              <a:rPr lang="en-US" dirty="0" smtClean="0"/>
              <a:t>&amp; </a:t>
            </a:r>
            <a:r>
              <a:rPr lang="en-US" dirty="0" err="1" smtClean="0"/>
              <a:t>PyTables</a:t>
            </a:r>
            <a:r>
              <a:rPr lang="en-US" dirty="0" smtClean="0"/>
              <a:t> </a:t>
            </a:r>
            <a:r>
              <a:rPr lang="en-US" dirty="0" smtClean="0"/>
              <a:t>support, etc.</a:t>
            </a:r>
            <a:endParaRPr lang="en-US" dirty="0" smtClean="0"/>
          </a:p>
          <a:p>
            <a:r>
              <a:rPr lang="en-US" u="sng" dirty="0" smtClean="0"/>
              <a:t>Send </a:t>
            </a:r>
            <a:r>
              <a:rPr lang="en-US" u="sng" dirty="0" smtClean="0"/>
              <a:t>in </a:t>
            </a:r>
            <a:r>
              <a:rPr lang="en-US" u="sng" dirty="0" smtClean="0"/>
              <a:t>your </a:t>
            </a:r>
            <a:r>
              <a:rPr lang="en-US" b="1" u="sng" dirty="0" smtClean="0"/>
              <a:t>Must Have</a:t>
            </a:r>
            <a:r>
              <a:rPr lang="en-US" u="sng" dirty="0" smtClean="0"/>
              <a:t>/</a:t>
            </a:r>
            <a:r>
              <a:rPr lang="en-US" i="1" u="sng" dirty="0" smtClean="0"/>
              <a:t>Nice To Have</a:t>
            </a:r>
            <a:r>
              <a:rPr lang="en-US" u="sng" dirty="0" smtClean="0"/>
              <a:t> </a:t>
            </a:r>
            <a:r>
              <a:rPr lang="en-US" u="sng" dirty="0" smtClean="0"/>
              <a:t>list!*</a:t>
            </a:r>
            <a:endParaRPr lang="en-US" u="sng" dirty="0" smtClean="0"/>
          </a:p>
          <a:p>
            <a:r>
              <a:rPr lang="en-US" dirty="0" smtClean="0"/>
              <a:t>Stay tuned for the beta program</a:t>
            </a:r>
          </a:p>
        </p:txBody>
      </p:sp>
      <p:pic>
        <p:nvPicPr>
          <p:cNvPr id="1026" name="Picture 2" descr="http://www.neilsrecruitment.co.uk/wp-content/uploads/2013/07/Excel-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557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7367" y="6019800"/>
            <a:ext cx="219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hlinkClick r:id="rId3"/>
              </a:rPr>
              <a:t>help@hdfgroup.org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REST-based service for HDF5 data</a:t>
            </a:r>
          </a:p>
          <a:p>
            <a:r>
              <a:rPr lang="en-US" dirty="0" smtClean="0"/>
              <a:t>Reference Implementation for REST API</a:t>
            </a:r>
          </a:p>
          <a:p>
            <a:r>
              <a:rPr lang="en-US" dirty="0" smtClean="0"/>
              <a:t>Developed in Python using Tornado Framework</a:t>
            </a:r>
          </a:p>
          <a:p>
            <a:r>
              <a:rPr lang="en-US" dirty="0" smtClean="0"/>
              <a:t>Supports Read/Write operations</a:t>
            </a:r>
          </a:p>
          <a:p>
            <a:r>
              <a:rPr lang="en-US" dirty="0" smtClean="0"/>
              <a:t>Clients can be Python/C/Fortran or Web Page</a:t>
            </a:r>
          </a:p>
          <a:p>
            <a:r>
              <a:rPr lang="en-US" dirty="0" smtClean="0"/>
              <a:t>Let us know what specific features you’d like to </a:t>
            </a:r>
            <a:r>
              <a:rPr lang="en-US" dirty="0" smtClean="0"/>
              <a:t>see.</a:t>
            </a:r>
            <a:endParaRPr lang="en-US" dirty="0"/>
          </a:p>
        </p:txBody>
      </p:sp>
      <p:pic>
        <p:nvPicPr>
          <p:cNvPr id="4" name="Picture 3" descr="cloud butt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5257800"/>
            <a:ext cx="2808514" cy="1219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1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“Simple” </a:t>
            </a:r>
            <a:r>
              <a:rPr lang="en-US" dirty="0" smtClean="0"/>
              <a:t>Python HDF5 </a:t>
            </a:r>
            <a:r>
              <a:rPr lang="en-US" dirty="0" smtClean="0"/>
              <a:t>Viewer application</a:t>
            </a:r>
          </a:p>
          <a:p>
            <a:r>
              <a:rPr lang="en-US" dirty="0" smtClean="0"/>
              <a:t>Cross platform (Windows/Mac/Linux)</a:t>
            </a:r>
          </a:p>
          <a:p>
            <a:r>
              <a:rPr lang="en-US" dirty="0" smtClean="0"/>
              <a:t>Native look and feel</a:t>
            </a:r>
          </a:p>
          <a:p>
            <a:r>
              <a:rPr lang="en-US" dirty="0" smtClean="0"/>
              <a:t>Can display extremely large HDF5 files</a:t>
            </a:r>
          </a:p>
          <a:p>
            <a:r>
              <a:rPr lang="en-US" dirty="0" smtClean="0"/>
              <a:t>View HDF5 files and </a:t>
            </a:r>
            <a:r>
              <a:rPr lang="en-US" dirty="0" err="1" smtClean="0"/>
              <a:t>OpenDAP</a:t>
            </a:r>
            <a:r>
              <a:rPr lang="en-US" dirty="0" smtClean="0"/>
              <a:t> resources</a:t>
            </a:r>
          </a:p>
          <a:p>
            <a:r>
              <a:rPr lang="en-US" dirty="0" smtClean="0"/>
              <a:t>Plugin model enables different file formats/remote resources to be supported</a:t>
            </a:r>
          </a:p>
          <a:p>
            <a:r>
              <a:rPr lang="en-US" dirty="0" smtClean="0"/>
              <a:t>Community-based development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9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1" name="Rectangle 3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81918F9-06D1-3244-93C2-6F078487DB41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26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Brief History of HDF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638800"/>
          </a:xfrm>
        </p:spPr>
        <p:txBody>
          <a:bodyPr>
            <a:noAutofit/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1987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NCSA (University of Illinois),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forms task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force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 	create an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-independent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file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format and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library, 	which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becomes </a:t>
            </a:r>
            <a:r>
              <a:rPr lang="en-US" sz="2400" dirty="0">
                <a:latin typeface="Arial" charset="0"/>
                <a:ea typeface="ＭＳ Ｐゴシック" charset="0"/>
              </a:rPr>
              <a:t>HDF          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Early 	NASA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adopts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HDF for Earth Observing System project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1990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1996 	DOE </a:t>
            </a:r>
            <a: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  <a:t>collaborates 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with the HDF group </a:t>
            </a:r>
            <a: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  <a:t>(at NCSA) to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  <a:t>		create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Big </a:t>
            </a:r>
            <a: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  <a:t>HDF</a:t>
            </a:r>
            <a: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  <a:t>”                which becomes HDF5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1998 	HDF5 released,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with support from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DOE, NASA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NCSA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2006 	The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HDF Group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spins out of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University of Illinois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as 	non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-profit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corporation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6" name="Picture 6" descr="hdf2-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78" y="1641475"/>
            <a:ext cx="63112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 descr="hdf2-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41474"/>
            <a:ext cx="50442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 descr="hd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5562600"/>
            <a:ext cx="9826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09600" y="1371600"/>
            <a:ext cx="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09600" y="29718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09600" y="37338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5" descr="bigh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1066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>
            <a:off x="6096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88569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762000"/>
          </a:xfrm>
        </p:spPr>
        <p:txBody>
          <a:bodyPr anchor="ctr" anchorCtr="0">
            <a:normAutofit/>
          </a:bodyPr>
          <a:lstStyle/>
          <a:p>
            <a:r>
              <a:rPr lang="en-US" sz="3600" dirty="0" smtClean="0"/>
              <a:t>The HDF Group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8686800" cy="54101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Established in 1988</a:t>
            </a:r>
          </a:p>
          <a:p>
            <a:pPr lvl="1"/>
            <a:r>
              <a:rPr lang="en-US" dirty="0" smtClean="0"/>
              <a:t>18 years </a:t>
            </a:r>
            <a:r>
              <a:rPr lang="en-US" dirty="0" smtClean="0"/>
              <a:t>at </a:t>
            </a:r>
            <a:r>
              <a:rPr lang="en-US" dirty="0" smtClean="0"/>
              <a:t>University of Illinois’ National Center for Supercomputing Applications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 years as independent non-profit company:</a:t>
            </a:r>
          </a:p>
          <a:p>
            <a:pPr marL="914400" lvl="2" indent="0">
              <a:buNone/>
            </a:pPr>
            <a:r>
              <a:rPr lang="en-US" sz="2800" dirty="0" smtClean="0"/>
              <a:t>“The HDF Group”</a:t>
            </a:r>
          </a:p>
          <a:p>
            <a:pPr lvl="0"/>
            <a:r>
              <a:rPr lang="en-US" sz="3200" dirty="0" smtClean="0"/>
              <a:t>The HDF Group owns HDF4 and HDF5</a:t>
            </a:r>
          </a:p>
          <a:p>
            <a:pPr lvl="1"/>
            <a:r>
              <a:rPr lang="en-US" dirty="0" smtClean="0"/>
              <a:t>HDF4 &amp; HDF5 formats, libraries, and tools are open source and freely available with BSD-style </a:t>
            </a:r>
            <a:r>
              <a:rPr lang="en-US" dirty="0" smtClean="0"/>
              <a:t>license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2BE39-D6F0-4B70-B47C-2166E0E553D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089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HDF5 is like …</a:t>
            </a:r>
          </a:p>
        </p:txBody>
      </p:sp>
      <p:sp>
        <p:nvSpPr>
          <p:cNvPr id="26626" name="Rectangle 2064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981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2F685C-C7A8-B74C-8799-F074F1771E07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5" descr="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3136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XM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76700"/>
            <a:ext cx="3340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DirsFi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5654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D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225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Bina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30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VennDiagram2-HDF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105025"/>
            <a:ext cx="314801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88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HDF5?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5F80E5-3B24-0B41-B41D-9863B9429433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4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8839200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HDF5 == Hierarchical Data Format, v5</a:t>
            </a:r>
            <a:endParaRPr lang="en-US" sz="2400" dirty="0">
              <a:ea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4" descr="C:\Users\Administrator\AppData\Local\Microsoft\Windows\Temporary Internet Files\Content.IE5\DWAJU5RV\MC90007871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1622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22098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dirty="0" smtClean="0"/>
              <a:t>A flexible </a:t>
            </a:r>
            <a:r>
              <a:rPr lang="en-US" sz="2800" b="1" dirty="0" smtClean="0"/>
              <a:t>data model</a:t>
            </a:r>
          </a:p>
          <a:p>
            <a:pPr lvl="1">
              <a:defRPr/>
            </a:pPr>
            <a:r>
              <a:rPr lang="en-US" sz="2400" dirty="0" smtClean="0">
                <a:ea typeface="Calibri" charset="0"/>
              </a:rPr>
              <a:t>Structures for data organization and specific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ation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429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dirty="0" smtClean="0"/>
              <a:t>Open source </a:t>
            </a:r>
            <a:r>
              <a:rPr lang="en-US" sz="2800" b="1" dirty="0" smtClean="0"/>
              <a:t>software</a:t>
            </a:r>
          </a:p>
          <a:p>
            <a:pPr lvl="1">
              <a:defRPr/>
            </a:pPr>
            <a:r>
              <a:rPr lang="en-US" sz="2400" dirty="0" smtClean="0">
                <a:ea typeface="Calibri" charset="0"/>
              </a:rPr>
              <a:t>Implements the data model</a:t>
            </a:r>
            <a:endParaRPr lang="en-US" sz="2400" dirty="0" smtClean="0">
              <a:ea typeface="Calibri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464820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dirty="0" smtClean="0"/>
              <a:t>Portable </a:t>
            </a:r>
            <a:r>
              <a:rPr lang="en-US" sz="2800" b="1" dirty="0" smtClean="0"/>
              <a:t>file </a:t>
            </a:r>
            <a:r>
              <a:rPr lang="en-US" sz="2800" b="1" dirty="0" smtClean="0"/>
              <a:t>fo</a:t>
            </a:r>
            <a:r>
              <a:rPr lang="en-US" sz="2800" b="1" dirty="0" smtClean="0">
                <a:latin typeface="Calibri" charset="0"/>
              </a:rPr>
              <a:t>rmat</a:t>
            </a:r>
          </a:p>
          <a:p>
            <a:pPr lvl="1">
              <a:defRPr/>
            </a:pPr>
            <a:r>
              <a:rPr lang="en-US" sz="2400" dirty="0" smtClean="0">
                <a:ea typeface="Calibri" charset="0"/>
              </a:rPr>
              <a:t>Designed for high volume or complex data</a:t>
            </a:r>
          </a:p>
          <a:p>
            <a:pPr lvl="1">
              <a:defRPr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7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1E2F28-D8B8-F74C-92DD-8686CD133381}" type="slidenum">
              <a:rPr lang="en-US" sz="1200">
                <a:solidFill>
                  <a:schemeClr val="bg1"/>
                </a:solidFill>
                <a:latin typeface="Arial" charset="0"/>
              </a:rPr>
              <a:pPr eaLnBrk="1" hangingPunct="1"/>
              <a:t>5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HDF5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 Model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Groups – provide structure among objects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Datasets – where the primary data goes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Data arrays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Rich set of </a:t>
            </a:r>
            <a:r>
              <a:rPr lang="en-US" dirty="0" err="1">
                <a:latin typeface="Arial" charset="0"/>
                <a:ea typeface="ＭＳ Ｐゴシック" charset="0"/>
              </a:rPr>
              <a:t>datatype</a:t>
            </a:r>
            <a:r>
              <a:rPr lang="en-US" dirty="0">
                <a:latin typeface="Arial" charset="0"/>
                <a:ea typeface="ＭＳ Ｐゴシック" charset="0"/>
              </a:rPr>
              <a:t> options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Flexible, efficient storage and I/O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Attributes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metadata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276225" y="4479925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Everything else is built essentially from these parts.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8796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609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HDF5 </a:t>
            </a:r>
            <a:r>
              <a:rPr lang="en-US" dirty="0" smtClean="0">
                <a:latin typeface="Arial" charset="0"/>
              </a:rPr>
              <a:t>Software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57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ea typeface="Calibri"/>
              </a:rPr>
              <a:t>HDF5 home </a:t>
            </a:r>
            <a:r>
              <a:rPr lang="en-US" sz="3600" dirty="0" smtClean="0">
                <a:ea typeface="Calibri"/>
              </a:rPr>
              <a:t>page:</a:t>
            </a:r>
          </a:p>
          <a:p>
            <a:pPr marL="0" indent="0">
              <a:buNone/>
              <a:defRPr/>
            </a:pPr>
            <a:r>
              <a:rPr lang="en-US" sz="3600" dirty="0">
                <a:ea typeface="Calibri"/>
              </a:rPr>
              <a:t>	</a:t>
            </a:r>
            <a:r>
              <a:rPr lang="en-US" sz="3600" dirty="0" smtClean="0">
                <a:ea typeface="Calibri"/>
              </a:rPr>
              <a:t>  </a:t>
            </a:r>
            <a:r>
              <a:rPr lang="en-US" sz="3600" dirty="0" smtClean="0">
                <a:ea typeface="Calibri"/>
                <a:hlinkClick r:id="rId3"/>
              </a:rPr>
              <a:t>http</a:t>
            </a:r>
            <a:r>
              <a:rPr lang="en-US" sz="3600" dirty="0" smtClean="0">
                <a:ea typeface="Calibri"/>
                <a:hlinkClick r:id="rId3"/>
              </a:rPr>
              <a:t>://hdfgroup.org/HDF5</a:t>
            </a:r>
            <a:r>
              <a:rPr lang="en-US" sz="3600" dirty="0" smtClean="0">
                <a:ea typeface="Calibri"/>
                <a:hlinkClick r:id="rId3"/>
              </a:rPr>
              <a:t>/</a:t>
            </a:r>
            <a:endParaRPr lang="en-US" sz="3600" dirty="0" smtClean="0">
              <a:ea typeface="Calibri"/>
            </a:endParaRPr>
          </a:p>
        </p:txBody>
      </p:sp>
      <p:sp>
        <p:nvSpPr>
          <p:cNvPr id="6656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656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EB4B7-2408-D048-9F2E-F10B9939042B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89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Useful Tools For New Users</a:t>
            </a:r>
          </a:p>
        </p:txBody>
      </p:sp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March 5, 2015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HPC Oil &amp; Gas Workshop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86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B9F8F6-5D24-3445-A10D-463B7F5DB2BF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7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152400" y="838200"/>
            <a:ext cx="8867775" cy="741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latin typeface="Courier New"/>
                <a:cs typeface="Courier New"/>
              </a:rPr>
              <a:t>h5dump, h5ls</a:t>
            </a:r>
            <a:r>
              <a:rPr lang="en-US" sz="2800" dirty="0" smtClean="0">
                <a:latin typeface="Arial"/>
                <a:cs typeface="Arial"/>
              </a:rPr>
              <a:t>:	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	</a:t>
            </a:r>
            <a:r>
              <a:rPr lang="en-US" sz="2800" dirty="0" smtClean="0">
                <a:latin typeface="Arial"/>
                <a:cs typeface="Arial"/>
              </a:rPr>
              <a:t>Tools </a:t>
            </a:r>
            <a:r>
              <a:rPr lang="en-US" sz="2800" dirty="0" smtClean="0">
                <a:latin typeface="Arial"/>
                <a:cs typeface="Arial"/>
              </a:rPr>
              <a:t>to </a:t>
            </a:r>
            <a:r>
              <a:rPr lang="ja-JP" altLang="en-US" sz="2800" dirty="0" smtClean="0">
                <a:latin typeface="Arial"/>
                <a:cs typeface="Arial"/>
              </a:rPr>
              <a:t>“</a:t>
            </a:r>
            <a:r>
              <a:rPr lang="en-US" sz="2800" dirty="0" smtClean="0">
                <a:latin typeface="Arial"/>
                <a:cs typeface="Arial"/>
              </a:rPr>
              <a:t>dump</a:t>
            </a:r>
            <a:r>
              <a:rPr lang="ja-JP" altLang="en-US" sz="2800" dirty="0" smtClean="0">
                <a:latin typeface="Arial"/>
                <a:cs typeface="Arial"/>
              </a:rPr>
              <a:t>”</a:t>
            </a:r>
            <a:r>
              <a:rPr lang="en-US" sz="2800" dirty="0" smtClean="0">
                <a:latin typeface="Arial"/>
                <a:cs typeface="Arial"/>
              </a:rPr>
              <a:t> or </a:t>
            </a:r>
            <a:r>
              <a:rPr lang="en-US" sz="2800" dirty="0" smtClean="0">
                <a:latin typeface="Arial"/>
                <a:cs typeface="Arial"/>
              </a:rPr>
              <a:t>list contents </a:t>
            </a:r>
            <a:r>
              <a:rPr lang="en-US" sz="2800" dirty="0" smtClean="0">
                <a:latin typeface="Arial"/>
                <a:cs typeface="Arial"/>
              </a:rPr>
              <a:t>of HDF5 </a:t>
            </a:r>
            <a:r>
              <a:rPr lang="en-US" sz="2800" dirty="0" smtClean="0">
                <a:latin typeface="Arial"/>
                <a:cs typeface="Arial"/>
              </a:rPr>
              <a:t>file</a:t>
            </a:r>
            <a:endParaRPr lang="en-US" sz="28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800" b="1" dirty="0" err="1" smtClean="0">
                <a:latin typeface="Courier New"/>
                <a:cs typeface="Courier New"/>
              </a:rPr>
              <a:t>HDFView</a:t>
            </a:r>
            <a:r>
              <a:rPr lang="en-US" sz="2800" dirty="0" smtClean="0">
                <a:latin typeface="Arial"/>
                <a:cs typeface="Arial"/>
              </a:rPr>
              <a:t>: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 	Java browser </a:t>
            </a:r>
            <a:r>
              <a:rPr lang="en-US" sz="2800" dirty="0" smtClean="0">
                <a:latin typeface="Arial"/>
                <a:cs typeface="Arial"/>
              </a:rPr>
              <a:t>for </a:t>
            </a:r>
            <a:r>
              <a:rPr lang="en-US" sz="2800" dirty="0" smtClean="0">
                <a:latin typeface="Arial"/>
                <a:cs typeface="Arial"/>
              </a:rPr>
              <a:t>HDF5 </a:t>
            </a:r>
            <a:r>
              <a:rPr lang="en-US" sz="2800" dirty="0" smtClean="0">
                <a:latin typeface="Arial"/>
                <a:cs typeface="Arial"/>
              </a:rPr>
              <a:t>files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  	 </a:t>
            </a:r>
            <a:r>
              <a:rPr lang="en-US" sz="2800" dirty="0" smtClean="0">
                <a:latin typeface="Arial"/>
                <a:cs typeface="Arial"/>
                <a:hlinkClick r:id="rId3"/>
              </a:rPr>
              <a:t>http://www.hdfgroup.org/hdf-java-html/hdfview/</a:t>
            </a:r>
            <a:endParaRPr lang="en-US" sz="28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2800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/>
                <a:cs typeface="Arial"/>
              </a:rPr>
              <a:t>HDF5 </a:t>
            </a:r>
            <a:r>
              <a:rPr lang="en-US" sz="2800" dirty="0" smtClean="0">
                <a:latin typeface="Arial"/>
                <a:cs typeface="Arial"/>
              </a:rPr>
              <a:t>Examples </a:t>
            </a:r>
            <a:r>
              <a:rPr lang="en-US" sz="2800" dirty="0" smtClean="0">
                <a:latin typeface="Arial"/>
                <a:cs typeface="Arial"/>
              </a:rPr>
              <a:t>(C, Fortran, Java, Python, </a:t>
            </a:r>
            <a:r>
              <a:rPr lang="en-US" sz="2800" dirty="0" err="1" smtClean="0">
                <a:latin typeface="Arial"/>
                <a:cs typeface="Arial"/>
              </a:rPr>
              <a:t>Matlab</a:t>
            </a:r>
            <a:r>
              <a:rPr lang="en-US" sz="2800" dirty="0" smtClean="0">
                <a:latin typeface="Arial"/>
                <a:cs typeface="Arial"/>
              </a:rPr>
              <a:t>)</a:t>
            </a:r>
          </a:p>
          <a:p>
            <a:pPr eaLnBrk="1" hangingPunct="1">
              <a:defRPr/>
            </a:pP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dirty="0">
                <a:latin typeface="Arial"/>
                <a:cs typeface="Arial"/>
                <a:hlinkClick r:id="rId4"/>
              </a:rPr>
              <a:t>http://www.hdfgroup.org/ftp/HDF5/examples</a:t>
            </a:r>
            <a:r>
              <a:rPr lang="en-US" sz="2800" dirty="0" smtClean="0">
                <a:latin typeface="Arial"/>
                <a:cs typeface="Arial"/>
                <a:hlinkClick r:id="rId4"/>
              </a:rPr>
              <a:t>/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latin typeface="Arial"/>
                <a:cs typeface="Arial"/>
              </a:rPr>
              <a:t>	</a:t>
            </a:r>
            <a:endParaRPr lang="en-US" sz="28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800" b="1" dirty="0">
                <a:latin typeface="Courier New"/>
                <a:cs typeface="Courier New"/>
              </a:rPr>
              <a:t>h5cc, h5c++, h5fc</a:t>
            </a:r>
            <a:r>
              <a:rPr lang="en-US" sz="2800" dirty="0">
                <a:latin typeface="Arial"/>
                <a:cs typeface="Arial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latin typeface="Arial"/>
                <a:cs typeface="Arial"/>
              </a:rPr>
              <a:t>	Scripts to compile applications</a:t>
            </a:r>
          </a:p>
          <a:p>
            <a:pPr eaLnBrk="1" hangingPunct="1">
              <a:defRPr/>
            </a:pPr>
            <a:endParaRPr lang="en-US" sz="2800" dirty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>
              <a:defRPr/>
            </a:pPr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>
              <a:defRPr/>
            </a:pPr>
            <a:endParaRPr lang="en-US" sz="3200" dirty="0" smtClean="0">
              <a:latin typeface="Calibri" charset="0"/>
              <a:cs typeface="Calibri" charset="0"/>
            </a:endParaRPr>
          </a:p>
          <a:p>
            <a:pPr eaLnBrk="1" hangingPunct="1">
              <a:defRPr/>
            </a:pPr>
            <a:endParaRPr lang="en-US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7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smtClean="0"/>
              <a:t>HPC Success </a:t>
            </a:r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Performance </a:t>
            </a:r>
            <a:r>
              <a:rPr lang="en-US" sz="3200" dirty="0" smtClean="0"/>
              <a:t>results on Blue Waters @ NCSA</a:t>
            </a:r>
            <a:endParaRPr lang="en-US" sz="3200" dirty="0" smtClean="0"/>
          </a:p>
          <a:p>
            <a:pPr lvl="1"/>
            <a:r>
              <a:rPr lang="en-US" sz="3200" dirty="0" smtClean="0"/>
              <a:t>I/O Kernel of a </a:t>
            </a:r>
            <a:r>
              <a:rPr lang="en-US" sz="3200" dirty="0" smtClean="0"/>
              <a:t>DOE Plasma </a:t>
            </a:r>
            <a:r>
              <a:rPr lang="en-US" sz="3200" dirty="0" smtClean="0"/>
              <a:t>Physics application</a:t>
            </a:r>
          </a:p>
          <a:p>
            <a:r>
              <a:rPr lang="en-US" sz="3200" dirty="0" smtClean="0"/>
              <a:t>Running </a:t>
            </a:r>
            <a:r>
              <a:rPr lang="en-US" sz="3200" dirty="0" smtClean="0"/>
              <a:t>on </a:t>
            </a:r>
            <a:r>
              <a:rPr lang="en-US" sz="3200" b="1" dirty="0" smtClean="0">
                <a:solidFill>
                  <a:srgbClr val="FF0000"/>
                </a:solidFill>
              </a:rPr>
              <a:t>298,048 cores</a:t>
            </a:r>
          </a:p>
          <a:p>
            <a:pPr lvl="1"/>
            <a:r>
              <a:rPr lang="en-US" sz="3200" dirty="0" smtClean="0"/>
              <a:t>~10 Trillion particles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Single 291TB HDF5 file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3200" dirty="0" smtClean="0"/>
              <a:t>Achieved 52 </a:t>
            </a:r>
            <a:r>
              <a:rPr lang="en-US" sz="3200" dirty="0" smtClean="0"/>
              <a:t>GB/s</a:t>
            </a:r>
          </a:p>
          <a:p>
            <a:pPr lvl="2"/>
            <a:r>
              <a:rPr lang="en-US" sz="2800" dirty="0" smtClean="0"/>
              <a:t>~50% </a:t>
            </a:r>
            <a:r>
              <a:rPr lang="en-US" sz="2800" dirty="0" smtClean="0"/>
              <a:t>of the peak </a:t>
            </a:r>
            <a:r>
              <a:rPr lang="en-US" sz="2800" dirty="0" smtClean="0"/>
              <a:t>performance</a:t>
            </a:r>
          </a:p>
          <a:p>
            <a:pPr lvl="2"/>
            <a:r>
              <a:rPr lang="en-US" sz="2800" dirty="0"/>
              <a:t>Using 1 GB stripe size and 160 </a:t>
            </a:r>
            <a:r>
              <a:rPr lang="en-US" sz="2800" dirty="0" err="1"/>
              <a:t>Lustre</a:t>
            </a:r>
            <a:r>
              <a:rPr lang="en-US" sz="2800" dirty="0"/>
              <a:t> </a:t>
            </a:r>
            <a:r>
              <a:rPr lang="en-US" sz="2800" dirty="0" smtClean="0"/>
              <a:t>OSTs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5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in Oil &amp;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486400"/>
          </a:xfrm>
        </p:spPr>
        <p:txBody>
          <a:bodyPr/>
          <a:lstStyle/>
          <a:p>
            <a:r>
              <a:rPr lang="en-US" dirty="0"/>
              <a:t>REMSQL: </a:t>
            </a:r>
            <a:r>
              <a:rPr lang="en-US" dirty="0" smtClean="0"/>
              <a:t>Standard </a:t>
            </a:r>
            <a:r>
              <a:rPr lang="en-US" dirty="0"/>
              <a:t>for reservoir data (</a:t>
            </a:r>
            <a:r>
              <a:rPr lang="en-US" dirty="0" err="1"/>
              <a:t>Energistics</a:t>
            </a:r>
            <a:r>
              <a:rPr lang="en-US" dirty="0"/>
              <a:t>)</a:t>
            </a:r>
          </a:p>
          <a:p>
            <a:pPr lvl="1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://www.energistics.org/reservoir/resqml-standards/current-</a:t>
            </a:r>
            <a:r>
              <a:rPr lang="en-US" u="sng" dirty="0" smtClean="0">
                <a:hlinkClick r:id="rId2"/>
              </a:rPr>
              <a:t>standards</a:t>
            </a:r>
            <a:endParaRPr lang="en-US" u="sng" dirty="0" smtClean="0"/>
          </a:p>
          <a:p>
            <a:r>
              <a:rPr lang="en-US" dirty="0"/>
              <a:t>H5EM-TS: Exchange standard for field EM data (EMGS, Statoil, Interaction)</a:t>
            </a:r>
          </a:p>
          <a:p>
            <a:pPr lvl="1"/>
            <a:r>
              <a:rPr lang="en-US" u="sng" dirty="0" smtClean="0">
                <a:hlinkClick r:id="rId3"/>
              </a:rPr>
              <a:t>ftp</a:t>
            </a:r>
            <a:r>
              <a:rPr lang="en-US" u="sng" dirty="0">
                <a:hlinkClick r:id="rId3"/>
              </a:rPr>
              <a:t>://fileformats.emgs.com/H5EM-TS_1.0/documentation/H5EM-TS_information_sheet.pdf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Oil &amp; Gas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4385-CCCA-4BBF-AB19-415EBC8793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02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 on product or serv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Words>1623</Words>
  <Application>Microsoft Macintosh PowerPoint</Application>
  <PresentationFormat>On-screen Show (4:3)</PresentationFormat>
  <Paragraphs>317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template2</vt:lpstr>
      <vt:lpstr>A Brief Introduction to HDF5</vt:lpstr>
      <vt:lpstr>Why use HDF5?</vt:lpstr>
      <vt:lpstr>HDF5 is like …</vt:lpstr>
      <vt:lpstr>What is HDF5?</vt:lpstr>
      <vt:lpstr>HDF5 Data Model</vt:lpstr>
      <vt:lpstr>HDF5 Software</vt:lpstr>
      <vt:lpstr>Useful Tools For New Users</vt:lpstr>
      <vt:lpstr>Recent HPC Success Story</vt:lpstr>
      <vt:lpstr>HDF5 in Oil &amp; Gas</vt:lpstr>
      <vt:lpstr>HDF5 in Oil &amp; Gas</vt:lpstr>
      <vt:lpstr>HDF5 in Oil &amp; Gas</vt:lpstr>
      <vt:lpstr>Where We’ll Be Soon: HDF5 1.10</vt:lpstr>
      <vt:lpstr>Other Items of Interest</vt:lpstr>
      <vt:lpstr>Thank You!  Questions &amp; Comments?</vt:lpstr>
      <vt:lpstr>The HDF Group Services</vt:lpstr>
      <vt:lpstr>HDF5 1.10 Planned Features: SWMR</vt:lpstr>
      <vt:lpstr>HDF5 1.10 Planned Features</vt:lpstr>
      <vt:lpstr>HDF5 1.10 Planned Features</vt:lpstr>
      <vt:lpstr>HDF5 1.10 Planned Features: Chunk Imp.</vt:lpstr>
      <vt:lpstr>HDF5 1.10 Planned Features: HPC</vt:lpstr>
      <vt:lpstr>HDF5 Roadmap</vt:lpstr>
      <vt:lpstr>Where We’re Not Going</vt:lpstr>
      <vt:lpstr>Codename “HEXAD”</vt:lpstr>
      <vt:lpstr>HDF Server</vt:lpstr>
      <vt:lpstr>HDF Compass</vt:lpstr>
      <vt:lpstr>Brief History of HDF</vt:lpstr>
      <vt:lpstr>The HDF Group</vt:lpstr>
    </vt:vector>
  </TitlesOfParts>
  <Company>The HDF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HDF5 BOF SC09</dc:title>
  <dc:creator>Quincey Koziol</dc:creator>
  <cp:lastModifiedBy>Quincey Koziol</cp:lastModifiedBy>
  <cp:revision>186</cp:revision>
  <cp:lastPrinted>1601-01-01T00:00:00Z</cp:lastPrinted>
  <dcterms:created xsi:type="dcterms:W3CDTF">2010-11-18T17:08:14Z</dcterms:created>
  <dcterms:modified xsi:type="dcterms:W3CDTF">2015-03-05T16:14:59Z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TC010178481033</vt:lpwstr>
  </property>
</Properties>
</file>